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
  </p:notesMasterIdLst>
  <p:handoutMasterIdLst>
    <p:handoutMasterId r:id="rId14"/>
  </p:handoutMasterIdLst>
  <p:sldIdLst>
    <p:sldId id="257" r:id="rId2"/>
    <p:sldId id="339" r:id="rId3"/>
    <p:sldId id="340" r:id="rId4"/>
    <p:sldId id="341" r:id="rId5"/>
    <p:sldId id="342" r:id="rId6"/>
    <p:sldId id="343" r:id="rId7"/>
    <p:sldId id="344" r:id="rId8"/>
    <p:sldId id="417" r:id="rId9"/>
    <p:sldId id="345" r:id="rId10"/>
    <p:sldId id="346" r:id="rId11"/>
    <p:sldId id="418" r:id="rId1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3E38"/>
    <a:srgbClr val="FAD4B1"/>
    <a:srgbClr val="CEAC83"/>
    <a:srgbClr val="2C2921"/>
    <a:srgbClr val="A68154"/>
    <a:srgbClr val="403426"/>
    <a:srgbClr val="604E35"/>
    <a:srgbClr val="CEA56F"/>
    <a:srgbClr val="BEA477"/>
    <a:srgbClr val="5F53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20" autoAdjust="0"/>
    <p:restoredTop sz="96110" autoAdjust="0"/>
  </p:normalViewPr>
  <p:slideViewPr>
    <p:cSldViewPr>
      <p:cViewPr varScale="1">
        <p:scale>
          <a:sx n="116" d="100"/>
          <a:sy n="116" d="100"/>
        </p:scale>
        <p:origin x="1000"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8/layout/PictureGrid" loCatId="picture" qsTypeId="urn:microsoft.com/office/officeart/2005/8/quickstyle/simple2" qsCatId="simple" csTypeId="urn:microsoft.com/office/officeart/2005/8/colors/colorful3" csCatId="colorful" phldr="1"/>
      <dgm:spPr/>
    </dgm:pt>
    <dgm:pt modelId="{E6A37A32-4FDB-4160-8224-649A61B9B7FA}">
      <dgm:prSet phldrT="[Text]"/>
      <dgm:spPr/>
      <dgm:t>
        <a:bodyPr/>
        <a:lstStyle/>
        <a:p>
          <a:r>
            <a:rPr lang="en-US" dirty="0"/>
            <a:t>Jainam Jagani</a:t>
          </a:r>
          <a:br>
            <a:rPr lang="en-US" dirty="0"/>
          </a:br>
          <a:r>
            <a:rPr lang="en-US" dirty="0"/>
            <a:t>Scrum Master</a:t>
          </a:r>
        </a:p>
      </dgm:t>
    </dgm:pt>
    <dgm:pt modelId="{FBC227AB-04B5-4E02-B9C8-CE059397AE6F}" type="parTrans" cxnId="{261139F4-D2EA-421C-B10D-3618FDDE855E}">
      <dgm:prSet/>
      <dgm:spPr/>
      <dgm:t>
        <a:bodyPr/>
        <a:lstStyle/>
        <a:p>
          <a:endParaRPr lang="en-US"/>
        </a:p>
      </dgm:t>
    </dgm:pt>
    <dgm:pt modelId="{B8DCDEB4-DADC-41EF-B582-800BCBDD8234}" type="sibTrans" cxnId="{261139F4-D2EA-421C-B10D-3618FDDE855E}">
      <dgm:prSet/>
      <dgm:spPr/>
      <dgm:t>
        <a:bodyPr/>
        <a:lstStyle/>
        <a:p>
          <a:endParaRPr lang="en-US"/>
        </a:p>
      </dgm:t>
    </dgm:pt>
    <dgm:pt modelId="{1174EA91-0D82-4211-BF7E-02BB16428B26}">
      <dgm:prSet phldrT="[Text]"/>
      <dgm:spPr/>
      <dgm:t>
        <a:bodyPr/>
        <a:lstStyle/>
        <a:p>
          <a:r>
            <a:rPr lang="en-US" dirty="0"/>
            <a:t>Veena </a:t>
          </a:r>
          <a:r>
            <a:rPr lang="en-US" dirty="0" err="1"/>
            <a:t>Bathula</a:t>
          </a:r>
          <a:br>
            <a:rPr lang="en-US" dirty="0"/>
          </a:br>
          <a:r>
            <a:rPr lang="en-US" dirty="0"/>
            <a:t>Developer</a:t>
          </a:r>
        </a:p>
      </dgm:t>
    </dgm:pt>
    <dgm:pt modelId="{D898F056-1907-41F1-AFDD-3C7AA30D4784}" type="parTrans" cxnId="{4ADAF13E-E80B-459F-9E0C-3F05CE8C3E68}">
      <dgm:prSet/>
      <dgm:spPr/>
      <dgm:t>
        <a:bodyPr/>
        <a:lstStyle/>
        <a:p>
          <a:endParaRPr lang="en-US"/>
        </a:p>
      </dgm:t>
    </dgm:pt>
    <dgm:pt modelId="{914F4B16-3AEF-420B-97E1-F685172A44F6}" type="sibTrans" cxnId="{4ADAF13E-E80B-459F-9E0C-3F05CE8C3E68}">
      <dgm:prSet/>
      <dgm:spPr/>
      <dgm:t>
        <a:bodyPr/>
        <a:lstStyle/>
        <a:p>
          <a:endParaRPr lang="en-US"/>
        </a:p>
      </dgm:t>
    </dgm:pt>
    <dgm:pt modelId="{FF6720FC-D597-4E8B-8DED-B5175774475A}">
      <dgm:prSet phldrT="[Text]"/>
      <dgm:spPr/>
      <dgm:t>
        <a:bodyPr/>
        <a:lstStyle/>
        <a:p>
          <a:r>
            <a:rPr lang="en-US" dirty="0"/>
            <a:t>Varsha Monala</a:t>
          </a:r>
          <a:br>
            <a:rPr lang="en-US" dirty="0"/>
          </a:br>
          <a:r>
            <a:rPr lang="en-US" dirty="0"/>
            <a:t>Product Owner</a:t>
          </a:r>
        </a:p>
      </dgm:t>
    </dgm:pt>
    <dgm:pt modelId="{D79BE36A-E982-461A-B497-99A870FE4510}" type="parTrans" cxnId="{2365F23A-75C8-4AAB-B162-6300F531347B}">
      <dgm:prSet/>
      <dgm:spPr/>
      <dgm:t>
        <a:bodyPr/>
        <a:lstStyle/>
        <a:p>
          <a:endParaRPr lang="en-US"/>
        </a:p>
      </dgm:t>
    </dgm:pt>
    <dgm:pt modelId="{10DF836C-16B9-456E-9415-3953E42162EA}" type="sibTrans" cxnId="{2365F23A-75C8-4AAB-B162-6300F531347B}">
      <dgm:prSet/>
      <dgm:spPr/>
      <dgm:t>
        <a:bodyPr/>
        <a:lstStyle/>
        <a:p>
          <a:endParaRPr lang="en-US"/>
        </a:p>
      </dgm:t>
    </dgm:pt>
    <dgm:pt modelId="{BC3DC443-B727-4059-B20A-21E8B4F9D7C0}">
      <dgm:prSet phldrT="[Text]"/>
      <dgm:spPr/>
      <dgm:t>
        <a:bodyPr/>
        <a:lstStyle/>
        <a:p>
          <a:r>
            <a:rPr lang="en-US" dirty="0"/>
            <a:t>Ivan Francis</a:t>
          </a:r>
          <a:br>
            <a:rPr lang="en-US" dirty="0"/>
          </a:br>
          <a:r>
            <a:rPr lang="en-US" dirty="0"/>
            <a:t>Developer</a:t>
          </a:r>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dgm:t>
        <a:bodyPr/>
        <a:lstStyle/>
        <a:p>
          <a:endParaRPr lang="en-US"/>
        </a:p>
      </dgm:t>
    </dgm:pt>
    <dgm:pt modelId="{1D280BCA-5803-431E-982A-6F36D343DF82}">
      <dgm:prSet phldrT="[Text]"/>
      <dgm:spPr/>
      <dgm:t>
        <a:bodyPr/>
        <a:lstStyle/>
        <a:p>
          <a:r>
            <a:rPr lang="en-US" dirty="0"/>
            <a:t>Sai Manish Reddy Pannala</a:t>
          </a:r>
          <a:br>
            <a:rPr lang="en-US" dirty="0"/>
          </a:br>
          <a:r>
            <a:rPr lang="en-US" dirty="0"/>
            <a:t>Developer</a:t>
          </a:r>
        </a:p>
      </dgm:t>
    </dgm:pt>
    <dgm:pt modelId="{17BC456C-F22D-455F-AC35-12A31BD72800}" type="parTrans" cxnId="{54A7D819-0BAA-4BC9-8C81-857D6CA9817A}">
      <dgm:prSet/>
      <dgm:spPr/>
      <dgm:t>
        <a:bodyPr/>
        <a:lstStyle/>
        <a:p>
          <a:endParaRPr lang="en-US"/>
        </a:p>
      </dgm:t>
    </dgm:pt>
    <dgm:pt modelId="{1D1CA476-61C3-4E6F-A3A4-6E78DB6AFFC8}" type="sibTrans" cxnId="{54A7D819-0BAA-4BC9-8C81-857D6CA9817A}">
      <dgm:prSet/>
      <dgm:spPr/>
      <dgm:t>
        <a:bodyPr/>
        <a:lstStyle/>
        <a:p>
          <a:endParaRPr lang="en-US"/>
        </a:p>
      </dgm:t>
    </dgm:pt>
    <dgm:pt modelId="{E813D4AE-408A-DC4D-979B-E48C39BA6864}" type="pres">
      <dgm:prSet presAssocID="{D7A0C5FB-E74F-4374-9A21-094842ECF9B3}" presName="Name0" presStyleCnt="0">
        <dgm:presLayoutVars>
          <dgm:dir/>
        </dgm:presLayoutVars>
      </dgm:prSet>
      <dgm:spPr/>
    </dgm:pt>
    <dgm:pt modelId="{EED6477E-6FFB-454C-8B1C-70B11D6DA1B7}" type="pres">
      <dgm:prSet presAssocID="{E6A37A32-4FDB-4160-8224-649A61B9B7FA}" presName="composite" presStyleCnt="0"/>
      <dgm:spPr/>
    </dgm:pt>
    <dgm:pt modelId="{E0B77CA5-59C4-8B4A-AEDC-7AF81C492BB1}" type="pres">
      <dgm:prSet presAssocID="{E6A37A32-4FDB-4160-8224-649A61B9B7FA}" presName="rect2" presStyleLbl="revTx" presStyleIdx="0" presStyleCnt="5">
        <dgm:presLayoutVars>
          <dgm:bulletEnabled val="1"/>
        </dgm:presLayoutVars>
      </dgm:prSet>
      <dgm:spPr/>
    </dgm:pt>
    <dgm:pt modelId="{6E967490-2437-3F4A-A798-BD218DFE5C93}" type="pres">
      <dgm:prSet presAssocID="{E6A37A32-4FDB-4160-8224-649A61B9B7FA}" presName="rect1" presStyleLbl="alignImgPlace1" presStyleIdx="0" presStyleCnt="5" custAng="0"/>
      <dgm:spPr>
        <a:blipFill>
          <a:blip xmlns:r="http://schemas.openxmlformats.org/officeDocument/2006/relationships" r:embed="rId1" cstate="email">
            <a:extLst>
              <a:ext uri="{28A0092B-C50C-407E-A947-70E740481C1C}">
                <a14:useLocalDpi xmlns:a14="http://schemas.microsoft.com/office/drawing/2010/main" val="0"/>
              </a:ext>
            </a:extLst>
          </a:blip>
          <a:srcRect/>
          <a:stretch>
            <a:fillRect/>
          </a:stretch>
        </a:blipFill>
      </dgm:spPr>
    </dgm:pt>
    <dgm:pt modelId="{A7152D53-068F-6848-9BF3-4F46303C8866}" type="pres">
      <dgm:prSet presAssocID="{B8DCDEB4-DADC-41EF-B582-800BCBDD8234}" presName="sibTrans" presStyleCnt="0"/>
      <dgm:spPr/>
    </dgm:pt>
    <dgm:pt modelId="{E327B228-9517-DA43-85F3-215C35BC7388}" type="pres">
      <dgm:prSet presAssocID="{FF6720FC-D597-4E8B-8DED-B5175774475A}" presName="composite" presStyleCnt="0"/>
      <dgm:spPr/>
    </dgm:pt>
    <dgm:pt modelId="{20DEF53F-B2BC-D443-88CC-9049D15913EF}" type="pres">
      <dgm:prSet presAssocID="{FF6720FC-D597-4E8B-8DED-B5175774475A}" presName="rect2" presStyleLbl="revTx" presStyleIdx="1" presStyleCnt="5">
        <dgm:presLayoutVars>
          <dgm:bulletEnabled val="1"/>
        </dgm:presLayoutVars>
      </dgm:prSet>
      <dgm:spPr/>
    </dgm:pt>
    <dgm:pt modelId="{A7746AFA-A97F-D34B-B3F2-FC3DA5276430}" type="pres">
      <dgm:prSet presAssocID="{FF6720FC-D597-4E8B-8DED-B5175774475A}" presName="rect1" presStyleLbl="alignImgPlace1" presStyleIdx="1" presStyleCnt="5"/>
      <dgm:spPr>
        <a:blipFill rotWithShape="1">
          <a:blip xmlns:r="http://schemas.openxmlformats.org/officeDocument/2006/relationships" r:embed="rId2"/>
          <a:srcRect/>
          <a:stretch>
            <a:fillRect t="-12000" b="-12000"/>
          </a:stretch>
        </a:blipFill>
      </dgm:spPr>
    </dgm:pt>
    <dgm:pt modelId="{5E29AA26-A424-FF42-B04C-C187F7860AEC}" type="pres">
      <dgm:prSet presAssocID="{10DF836C-16B9-456E-9415-3953E42162EA}" presName="sibTrans" presStyleCnt="0"/>
      <dgm:spPr/>
    </dgm:pt>
    <dgm:pt modelId="{11B25D81-420A-D84C-8006-8AFD4C431C01}" type="pres">
      <dgm:prSet presAssocID="{BC3DC443-B727-4059-B20A-21E8B4F9D7C0}" presName="composite" presStyleCnt="0"/>
      <dgm:spPr/>
    </dgm:pt>
    <dgm:pt modelId="{6C542CF0-8C4F-C948-BCB9-7B0902B13B06}" type="pres">
      <dgm:prSet presAssocID="{BC3DC443-B727-4059-B20A-21E8B4F9D7C0}" presName="rect2" presStyleLbl="revTx" presStyleIdx="2" presStyleCnt="5">
        <dgm:presLayoutVars>
          <dgm:bulletEnabled val="1"/>
        </dgm:presLayoutVars>
      </dgm:prSet>
      <dgm:spPr/>
    </dgm:pt>
    <dgm:pt modelId="{415E2E1A-8975-1545-B2E2-ADEE8ECD532B}" type="pres">
      <dgm:prSet presAssocID="{BC3DC443-B727-4059-B20A-21E8B4F9D7C0}" presName="rect1" presStyleLbl="alignImgPlace1" presStyleIdx="2" presStyleCnt="5"/>
      <dgm:spPr/>
    </dgm:pt>
    <dgm:pt modelId="{E00D1B79-F8BD-304B-95E3-71C6729E3B25}" type="pres">
      <dgm:prSet presAssocID="{F7E59D5D-8EA7-4D25-8884-6B11F0DC712C}" presName="sibTrans" presStyleCnt="0"/>
      <dgm:spPr/>
    </dgm:pt>
    <dgm:pt modelId="{201C6421-4BD1-6746-A6A3-2F31C1CA1D3D}" type="pres">
      <dgm:prSet presAssocID="{1D280BCA-5803-431E-982A-6F36D343DF82}" presName="composite" presStyleCnt="0"/>
      <dgm:spPr/>
    </dgm:pt>
    <dgm:pt modelId="{B52E0C82-CF20-A04F-890A-BDF096609DB3}" type="pres">
      <dgm:prSet presAssocID="{1D280BCA-5803-431E-982A-6F36D343DF82}" presName="rect2" presStyleLbl="revTx" presStyleIdx="3" presStyleCnt="5">
        <dgm:presLayoutVars>
          <dgm:bulletEnabled val="1"/>
        </dgm:presLayoutVars>
      </dgm:prSet>
      <dgm:spPr/>
    </dgm:pt>
    <dgm:pt modelId="{C350E6CF-EC7D-F146-8083-F9C847C26375}" type="pres">
      <dgm:prSet presAssocID="{1D280BCA-5803-431E-982A-6F36D343DF82}" presName="rect1" presStyleLbl="alignImgPlace1" presStyleIdx="3" presStyleCnt="5"/>
      <dgm:spPr/>
    </dgm:pt>
    <dgm:pt modelId="{60647E75-AB77-9A42-BA37-8C12D2E229F7}" type="pres">
      <dgm:prSet presAssocID="{1D1CA476-61C3-4E6F-A3A4-6E78DB6AFFC8}" presName="sibTrans" presStyleCnt="0"/>
      <dgm:spPr/>
    </dgm:pt>
    <dgm:pt modelId="{F2E2343F-2180-CC49-93CC-5BA846B60C98}" type="pres">
      <dgm:prSet presAssocID="{1174EA91-0D82-4211-BF7E-02BB16428B26}" presName="composite" presStyleCnt="0"/>
      <dgm:spPr/>
    </dgm:pt>
    <dgm:pt modelId="{17FDB844-198D-6240-BB67-C91391508B77}" type="pres">
      <dgm:prSet presAssocID="{1174EA91-0D82-4211-BF7E-02BB16428B26}" presName="rect2" presStyleLbl="revTx" presStyleIdx="4" presStyleCnt="5">
        <dgm:presLayoutVars>
          <dgm:bulletEnabled val="1"/>
        </dgm:presLayoutVars>
      </dgm:prSet>
      <dgm:spPr/>
    </dgm:pt>
    <dgm:pt modelId="{568831B3-0A53-1B4A-A5BF-9971DEFE168F}" type="pres">
      <dgm:prSet presAssocID="{1174EA91-0D82-4211-BF7E-02BB16428B26}" presName="rect1" presStyleLbl="alignImgPlace1" presStyleIdx="4" presStyleCnt="5"/>
      <dgm:spPr/>
    </dgm:pt>
  </dgm:ptLst>
  <dgm:cxnLst>
    <dgm:cxn modelId="{54A7D819-0BAA-4BC9-8C81-857D6CA9817A}" srcId="{D7A0C5FB-E74F-4374-9A21-094842ECF9B3}" destId="{1D280BCA-5803-431E-982A-6F36D343DF82}" srcOrd="3" destOrd="0" parTransId="{17BC456C-F22D-455F-AC35-12A31BD72800}" sibTransId="{1D1CA476-61C3-4E6F-A3A4-6E78DB6AFFC8}"/>
    <dgm:cxn modelId="{14E62036-DF0B-440F-921A-099ADFAFB60E}" srcId="{D7A0C5FB-E74F-4374-9A21-094842ECF9B3}" destId="{BC3DC443-B727-4059-B20A-21E8B4F9D7C0}" srcOrd="2" destOrd="0" parTransId="{015F5A43-2D0A-4ADC-8530-ECDFFA236DAA}" sibTransId="{F7E59D5D-8EA7-4D25-8884-6B11F0DC712C}"/>
    <dgm:cxn modelId="{2365F23A-75C8-4AAB-B162-6300F531347B}" srcId="{D7A0C5FB-E74F-4374-9A21-094842ECF9B3}" destId="{FF6720FC-D597-4E8B-8DED-B5175774475A}" srcOrd="1" destOrd="0" parTransId="{D79BE36A-E982-461A-B497-99A870FE4510}" sibTransId="{10DF836C-16B9-456E-9415-3953E42162EA}"/>
    <dgm:cxn modelId="{4ADAF13E-E80B-459F-9E0C-3F05CE8C3E68}" srcId="{D7A0C5FB-E74F-4374-9A21-094842ECF9B3}" destId="{1174EA91-0D82-4211-BF7E-02BB16428B26}" srcOrd="4" destOrd="0" parTransId="{D898F056-1907-41F1-AFDD-3C7AA30D4784}" sibTransId="{914F4B16-3AEF-420B-97E1-F685172A44F6}"/>
    <dgm:cxn modelId="{18587E4D-1CC9-5B4D-A6C2-BE38E26CC869}" type="presOf" srcId="{1174EA91-0D82-4211-BF7E-02BB16428B26}" destId="{17FDB844-198D-6240-BB67-C91391508B77}" srcOrd="0" destOrd="0" presId="urn:microsoft.com/office/officeart/2008/layout/PictureGrid"/>
    <dgm:cxn modelId="{0177E34F-9738-FE46-9480-996A6C88F6F8}" type="presOf" srcId="{FF6720FC-D597-4E8B-8DED-B5175774475A}" destId="{20DEF53F-B2BC-D443-88CC-9049D15913EF}" srcOrd="0" destOrd="0" presId="urn:microsoft.com/office/officeart/2008/layout/PictureGrid"/>
    <dgm:cxn modelId="{DABA499E-881F-744B-B630-F40A09B8752B}" type="presOf" srcId="{D7A0C5FB-E74F-4374-9A21-094842ECF9B3}" destId="{E813D4AE-408A-DC4D-979B-E48C39BA6864}" srcOrd="0" destOrd="0" presId="urn:microsoft.com/office/officeart/2008/layout/PictureGrid"/>
    <dgm:cxn modelId="{0A7F57C3-B1C7-5741-8E9C-9D1E0F3E2427}" type="presOf" srcId="{1D280BCA-5803-431E-982A-6F36D343DF82}" destId="{B52E0C82-CF20-A04F-890A-BDF096609DB3}" srcOrd="0" destOrd="0" presId="urn:microsoft.com/office/officeart/2008/layout/PictureGrid"/>
    <dgm:cxn modelId="{8E2B62CA-C451-2A48-A43D-4674A4F07AB0}" type="presOf" srcId="{E6A37A32-4FDB-4160-8224-649A61B9B7FA}" destId="{E0B77CA5-59C4-8B4A-AEDC-7AF81C492BB1}" srcOrd="0" destOrd="0" presId="urn:microsoft.com/office/officeart/2008/layout/PictureGrid"/>
    <dgm:cxn modelId="{261139F4-D2EA-421C-B10D-3618FDDE855E}" srcId="{D7A0C5FB-E74F-4374-9A21-094842ECF9B3}" destId="{E6A37A32-4FDB-4160-8224-649A61B9B7FA}" srcOrd="0" destOrd="0" parTransId="{FBC227AB-04B5-4E02-B9C8-CE059397AE6F}" sibTransId="{B8DCDEB4-DADC-41EF-B582-800BCBDD8234}"/>
    <dgm:cxn modelId="{66C0EAFE-3F86-214D-A7FB-2A4DD020A89D}" type="presOf" srcId="{BC3DC443-B727-4059-B20A-21E8B4F9D7C0}" destId="{6C542CF0-8C4F-C948-BCB9-7B0902B13B06}" srcOrd="0" destOrd="0" presId="urn:microsoft.com/office/officeart/2008/layout/PictureGrid"/>
    <dgm:cxn modelId="{E8DF5254-7B73-4540-B6CD-A47039F8A6CD}" type="presParOf" srcId="{E813D4AE-408A-DC4D-979B-E48C39BA6864}" destId="{EED6477E-6FFB-454C-8B1C-70B11D6DA1B7}" srcOrd="0" destOrd="0" presId="urn:microsoft.com/office/officeart/2008/layout/PictureGrid"/>
    <dgm:cxn modelId="{1E74BAD3-1900-8E45-AB0B-EFA2D323DBE5}" type="presParOf" srcId="{EED6477E-6FFB-454C-8B1C-70B11D6DA1B7}" destId="{E0B77CA5-59C4-8B4A-AEDC-7AF81C492BB1}" srcOrd="0" destOrd="0" presId="urn:microsoft.com/office/officeart/2008/layout/PictureGrid"/>
    <dgm:cxn modelId="{AE66DA2A-D2D9-3646-801F-0F8AD2AC9684}" type="presParOf" srcId="{EED6477E-6FFB-454C-8B1C-70B11D6DA1B7}" destId="{6E967490-2437-3F4A-A798-BD218DFE5C93}" srcOrd="1" destOrd="0" presId="urn:microsoft.com/office/officeart/2008/layout/PictureGrid"/>
    <dgm:cxn modelId="{F043F674-945F-294E-A195-00386E5CD690}" type="presParOf" srcId="{E813D4AE-408A-DC4D-979B-E48C39BA6864}" destId="{A7152D53-068F-6848-9BF3-4F46303C8866}" srcOrd="1" destOrd="0" presId="urn:microsoft.com/office/officeart/2008/layout/PictureGrid"/>
    <dgm:cxn modelId="{5A8037C0-9B5C-6D40-BB26-2AADB1E996A2}" type="presParOf" srcId="{E813D4AE-408A-DC4D-979B-E48C39BA6864}" destId="{E327B228-9517-DA43-85F3-215C35BC7388}" srcOrd="2" destOrd="0" presId="urn:microsoft.com/office/officeart/2008/layout/PictureGrid"/>
    <dgm:cxn modelId="{A39121A4-B0FD-0146-80A4-23AF8D86B1FE}" type="presParOf" srcId="{E327B228-9517-DA43-85F3-215C35BC7388}" destId="{20DEF53F-B2BC-D443-88CC-9049D15913EF}" srcOrd="0" destOrd="0" presId="urn:microsoft.com/office/officeart/2008/layout/PictureGrid"/>
    <dgm:cxn modelId="{4374BEB6-2695-0943-9698-FD5A290ECC1A}" type="presParOf" srcId="{E327B228-9517-DA43-85F3-215C35BC7388}" destId="{A7746AFA-A97F-D34B-B3F2-FC3DA5276430}" srcOrd="1" destOrd="0" presId="urn:microsoft.com/office/officeart/2008/layout/PictureGrid"/>
    <dgm:cxn modelId="{7F2300D1-3526-B24F-A82F-D187DFEF0274}" type="presParOf" srcId="{E813D4AE-408A-DC4D-979B-E48C39BA6864}" destId="{5E29AA26-A424-FF42-B04C-C187F7860AEC}" srcOrd="3" destOrd="0" presId="urn:microsoft.com/office/officeart/2008/layout/PictureGrid"/>
    <dgm:cxn modelId="{A6C32267-84F8-0D46-B979-949EA8A6E0AD}" type="presParOf" srcId="{E813D4AE-408A-DC4D-979B-E48C39BA6864}" destId="{11B25D81-420A-D84C-8006-8AFD4C431C01}" srcOrd="4" destOrd="0" presId="urn:microsoft.com/office/officeart/2008/layout/PictureGrid"/>
    <dgm:cxn modelId="{B83D4CF8-0C16-9B40-80B8-5D32DEE86EC3}" type="presParOf" srcId="{11B25D81-420A-D84C-8006-8AFD4C431C01}" destId="{6C542CF0-8C4F-C948-BCB9-7B0902B13B06}" srcOrd="0" destOrd="0" presId="urn:microsoft.com/office/officeart/2008/layout/PictureGrid"/>
    <dgm:cxn modelId="{0ED91F2D-6C94-9747-9591-8D20D50D0B07}" type="presParOf" srcId="{11B25D81-420A-D84C-8006-8AFD4C431C01}" destId="{415E2E1A-8975-1545-B2E2-ADEE8ECD532B}" srcOrd="1" destOrd="0" presId="urn:microsoft.com/office/officeart/2008/layout/PictureGrid"/>
    <dgm:cxn modelId="{DE39F0AF-C635-C44E-855F-B1CFEF610207}" type="presParOf" srcId="{E813D4AE-408A-DC4D-979B-E48C39BA6864}" destId="{E00D1B79-F8BD-304B-95E3-71C6729E3B25}" srcOrd="5" destOrd="0" presId="urn:microsoft.com/office/officeart/2008/layout/PictureGrid"/>
    <dgm:cxn modelId="{C75B9331-4267-774E-9A9B-C63765E8D24E}" type="presParOf" srcId="{E813D4AE-408A-DC4D-979B-E48C39BA6864}" destId="{201C6421-4BD1-6746-A6A3-2F31C1CA1D3D}" srcOrd="6" destOrd="0" presId="urn:microsoft.com/office/officeart/2008/layout/PictureGrid"/>
    <dgm:cxn modelId="{1B71E332-A535-1E43-AFF2-FBE435D85D5B}" type="presParOf" srcId="{201C6421-4BD1-6746-A6A3-2F31C1CA1D3D}" destId="{B52E0C82-CF20-A04F-890A-BDF096609DB3}" srcOrd="0" destOrd="0" presId="urn:microsoft.com/office/officeart/2008/layout/PictureGrid"/>
    <dgm:cxn modelId="{2B4A2FDC-2E5A-D144-89D9-5D2E205EA8FC}" type="presParOf" srcId="{201C6421-4BD1-6746-A6A3-2F31C1CA1D3D}" destId="{C350E6CF-EC7D-F146-8083-F9C847C26375}" srcOrd="1" destOrd="0" presId="urn:microsoft.com/office/officeart/2008/layout/PictureGrid"/>
    <dgm:cxn modelId="{40AA0BB4-DE66-FE4C-9ACC-A07FDEE3C104}" type="presParOf" srcId="{E813D4AE-408A-DC4D-979B-E48C39BA6864}" destId="{60647E75-AB77-9A42-BA37-8C12D2E229F7}" srcOrd="7" destOrd="0" presId="urn:microsoft.com/office/officeart/2008/layout/PictureGrid"/>
    <dgm:cxn modelId="{3AA3E968-E8D8-5049-847F-A96D3BE416F5}" type="presParOf" srcId="{E813D4AE-408A-DC4D-979B-E48C39BA6864}" destId="{F2E2343F-2180-CC49-93CC-5BA846B60C98}" srcOrd="8" destOrd="0" presId="urn:microsoft.com/office/officeart/2008/layout/PictureGrid"/>
    <dgm:cxn modelId="{B9D948B9-AF19-4F49-8621-2E5D28754DBE}" type="presParOf" srcId="{F2E2343F-2180-CC49-93CC-5BA846B60C98}" destId="{17FDB844-198D-6240-BB67-C91391508B77}" srcOrd="0" destOrd="0" presId="urn:microsoft.com/office/officeart/2008/layout/PictureGrid"/>
    <dgm:cxn modelId="{3080500A-FAF0-7A4D-96A9-ADB7C4DD24D5}" type="presParOf" srcId="{F2E2343F-2180-CC49-93CC-5BA846B60C98}" destId="{568831B3-0A53-1B4A-A5BF-9971DEFE168F}"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77CA5-59C4-8B4A-AEDC-7AF81C492BB1}">
      <dsp:nvSpPr>
        <dsp:cNvPr id="0" name=""/>
        <dsp:cNvSpPr/>
      </dsp:nvSpPr>
      <dsp:spPr>
        <a:xfrm>
          <a:off x="620422"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Jainam Jagani</a:t>
          </a:r>
          <a:br>
            <a:rPr lang="en-US" sz="1000" kern="1200" dirty="0"/>
          </a:br>
          <a:r>
            <a:rPr lang="en-US" sz="1000" kern="1200" dirty="0"/>
            <a:t>Scrum Master</a:t>
          </a:r>
        </a:p>
      </dsp:txBody>
      <dsp:txXfrm>
        <a:off x="620422" y="49191"/>
        <a:ext cx="2128766" cy="319314"/>
      </dsp:txXfrm>
    </dsp:sp>
    <dsp:sp modelId="{6E967490-2437-3F4A-A798-BD218DFE5C93}">
      <dsp:nvSpPr>
        <dsp:cNvPr id="0" name=""/>
        <dsp:cNvSpPr/>
      </dsp:nvSpPr>
      <dsp:spPr>
        <a:xfrm>
          <a:off x="620422" y="431795"/>
          <a:ext cx="2128766" cy="2128766"/>
        </a:xfrm>
        <a:prstGeom prst="rect">
          <a:avLst/>
        </a:prstGeom>
        <a:blipFill>
          <a:blip xmlns:r="http://schemas.openxmlformats.org/officeDocument/2006/relationships" r:embed="rId1" cstate="email">
            <a:extLst>
              <a:ext uri="{28A0092B-C50C-407E-A947-70E740481C1C}">
                <a14:useLocalDpi xmlns:a14="http://schemas.microsoft.com/office/drawing/2010/main" val="0"/>
              </a:ext>
            </a:extLst>
          </a:blip>
          <a:srcRect/>
          <a:stretch>
            <a:fillRect/>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20DEF53F-B2BC-D443-88CC-9049D15913EF}">
      <dsp:nvSpPr>
        <dsp:cNvPr id="0" name=""/>
        <dsp:cNvSpPr/>
      </dsp:nvSpPr>
      <dsp:spPr>
        <a:xfrm>
          <a:off x="2974216"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Varsha Monala</a:t>
          </a:r>
          <a:br>
            <a:rPr lang="en-US" sz="1000" kern="1200" dirty="0"/>
          </a:br>
          <a:r>
            <a:rPr lang="en-US" sz="1000" kern="1200" dirty="0"/>
            <a:t>Product Owner</a:t>
          </a:r>
        </a:p>
      </dsp:txBody>
      <dsp:txXfrm>
        <a:off x="2974216" y="49191"/>
        <a:ext cx="2128766" cy="319314"/>
      </dsp:txXfrm>
    </dsp:sp>
    <dsp:sp modelId="{A7746AFA-A97F-D34B-B3F2-FC3DA5276430}">
      <dsp:nvSpPr>
        <dsp:cNvPr id="0" name=""/>
        <dsp:cNvSpPr/>
      </dsp:nvSpPr>
      <dsp:spPr>
        <a:xfrm>
          <a:off x="2974216" y="431795"/>
          <a:ext cx="2128766" cy="2128766"/>
        </a:xfrm>
        <a:prstGeom prst="rect">
          <a:avLst/>
        </a:prstGeom>
        <a:blipFill rotWithShape="1">
          <a:blip xmlns:r="http://schemas.openxmlformats.org/officeDocument/2006/relationships" r:embed="rId2"/>
          <a:srcRect/>
          <a:stretch>
            <a:fillRect t="-12000" b="-12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6C542CF0-8C4F-C948-BCB9-7B0902B13B06}">
      <dsp:nvSpPr>
        <dsp:cNvPr id="0" name=""/>
        <dsp:cNvSpPr/>
      </dsp:nvSpPr>
      <dsp:spPr>
        <a:xfrm>
          <a:off x="5328011" y="49191"/>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Ivan Francis</a:t>
          </a:r>
          <a:br>
            <a:rPr lang="en-US" sz="1000" kern="1200" dirty="0"/>
          </a:br>
          <a:r>
            <a:rPr lang="en-US" sz="1000" kern="1200" dirty="0"/>
            <a:t>Developer</a:t>
          </a:r>
        </a:p>
      </dsp:txBody>
      <dsp:txXfrm>
        <a:off x="5328011" y="49191"/>
        <a:ext cx="2128766" cy="319314"/>
      </dsp:txXfrm>
    </dsp:sp>
    <dsp:sp modelId="{415E2E1A-8975-1545-B2E2-ADEE8ECD532B}">
      <dsp:nvSpPr>
        <dsp:cNvPr id="0" name=""/>
        <dsp:cNvSpPr/>
      </dsp:nvSpPr>
      <dsp:spPr>
        <a:xfrm>
          <a:off x="5328011" y="431795"/>
          <a:ext cx="2128766" cy="2128766"/>
        </a:xfrm>
        <a:prstGeom prst="rect">
          <a:avLst/>
        </a:prstGeom>
        <a:solidFill>
          <a:schemeClr val="accent3">
            <a:tint val="50000"/>
            <a:hueOff val="-7259"/>
            <a:satOff val="-7398"/>
            <a:lumOff val="7069"/>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B52E0C82-CF20-A04F-890A-BDF096609DB3}">
      <dsp:nvSpPr>
        <dsp:cNvPr id="0" name=""/>
        <dsp:cNvSpPr/>
      </dsp:nvSpPr>
      <dsp:spPr>
        <a:xfrm>
          <a:off x="1797319"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Sai Manish Reddy Pannala</a:t>
          </a:r>
          <a:br>
            <a:rPr lang="en-US" sz="1000" kern="1200" dirty="0"/>
          </a:br>
          <a:r>
            <a:rPr lang="en-US" sz="1000" kern="1200" dirty="0"/>
            <a:t>Developer</a:t>
          </a:r>
        </a:p>
      </dsp:txBody>
      <dsp:txXfrm>
        <a:off x="1797319" y="2773438"/>
        <a:ext cx="2128766" cy="319314"/>
      </dsp:txXfrm>
    </dsp:sp>
    <dsp:sp modelId="{C350E6CF-EC7D-F146-8083-F9C847C26375}">
      <dsp:nvSpPr>
        <dsp:cNvPr id="0" name=""/>
        <dsp:cNvSpPr/>
      </dsp:nvSpPr>
      <dsp:spPr>
        <a:xfrm>
          <a:off x="1797319" y="3156042"/>
          <a:ext cx="2128766" cy="2128766"/>
        </a:xfrm>
        <a:prstGeom prst="rect">
          <a:avLst/>
        </a:prstGeom>
        <a:solidFill>
          <a:schemeClr val="accent3">
            <a:tint val="50000"/>
            <a:hueOff val="-10888"/>
            <a:satOff val="-11097"/>
            <a:lumOff val="10604"/>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17FDB844-198D-6240-BB67-C91391508B77}">
      <dsp:nvSpPr>
        <dsp:cNvPr id="0" name=""/>
        <dsp:cNvSpPr/>
      </dsp:nvSpPr>
      <dsp:spPr>
        <a:xfrm>
          <a:off x="4151114" y="2773438"/>
          <a:ext cx="2128766" cy="319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a:t>Veena </a:t>
          </a:r>
          <a:r>
            <a:rPr lang="en-US" sz="1000" kern="1200" dirty="0" err="1"/>
            <a:t>Bathula</a:t>
          </a:r>
          <a:br>
            <a:rPr lang="en-US" sz="1000" kern="1200" dirty="0"/>
          </a:br>
          <a:r>
            <a:rPr lang="en-US" sz="1000" kern="1200" dirty="0"/>
            <a:t>Developer</a:t>
          </a:r>
        </a:p>
      </dsp:txBody>
      <dsp:txXfrm>
        <a:off x="4151114" y="2773438"/>
        <a:ext cx="2128766" cy="319314"/>
      </dsp:txXfrm>
    </dsp:sp>
    <dsp:sp modelId="{568831B3-0A53-1B4A-A5BF-9971DEFE168F}">
      <dsp:nvSpPr>
        <dsp:cNvPr id="0" name=""/>
        <dsp:cNvSpPr/>
      </dsp:nvSpPr>
      <dsp:spPr>
        <a:xfrm>
          <a:off x="4151114" y="3156042"/>
          <a:ext cx="2128766" cy="2128766"/>
        </a:xfrm>
        <a:prstGeom prst="rect">
          <a:avLst/>
        </a:prstGeom>
        <a:solidFill>
          <a:schemeClr val="accent3">
            <a:tint val="50000"/>
            <a:hueOff val="-14518"/>
            <a:satOff val="-14796"/>
            <a:lumOff val="14138"/>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9/5/24</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9/5/24</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t="13109" b="29773"/>
          <a:stretch/>
        </p:blipFill>
        <p:spPr>
          <a:xfrm>
            <a:off x="0" y="0"/>
            <a:ext cx="12192000" cy="4648200"/>
          </a:xfrm>
          <a:prstGeom prst="rect">
            <a:avLst/>
          </a:prstGeom>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11430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24400"/>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A9395A22-D4AB-46B0-8C1B-450A5E2AA2DE}"/>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4"/>
            <a:ext cx="2153007" cy="538251"/>
          </a:xfrm>
          <a:prstGeom prst="rect">
            <a:avLst/>
          </a:prstGeom>
        </p:spPr>
      </p:pic>
    </p:spTree>
    <p:extLst>
      <p:ext uri="{BB962C8B-B14F-4D97-AF65-F5344CB8AC3E}">
        <p14:creationId xmlns:p14="http://schemas.microsoft.com/office/powerpoint/2010/main" val="2025063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9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8475" b="3435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690799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0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4688012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414528" y="381000"/>
            <a:ext cx="9847072" cy="228600"/>
          </a:xfrm>
          <a:solidFill>
            <a:schemeClr val="tx2">
              <a:tint val="40000"/>
            </a:schemeClr>
          </a:solidFill>
        </p:spPr>
        <p:txBody>
          <a:bodyPr anchor="ctr"/>
          <a:lstStyle>
            <a:lvl1pPr>
              <a:buFontTx/>
              <a:buNone/>
              <a:defRPr sz="1100"/>
            </a:lvl1pPr>
            <a:extLst/>
          </a:lstStyle>
          <a:p>
            <a:pPr lvl="0"/>
            <a:r>
              <a:rPr lang="en-US" dirty="0"/>
              <a:t>Click to edit Master text styles</a:t>
            </a:r>
          </a:p>
        </p:txBody>
      </p:sp>
      <p:sp>
        <p:nvSpPr>
          <p:cNvPr id="43" name="Rectangle 37"/>
          <p:cNvSpPr>
            <a:spLocks noGrp="1"/>
          </p:cNvSpPr>
          <p:nvPr>
            <p:ph type="body" sz="quarter" idx="15"/>
          </p:nvPr>
        </p:nvSpPr>
        <p:spPr>
          <a:xfrm>
            <a:off x="406400" y="838200"/>
            <a:ext cx="9855200"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1" name="Rectangle 37"/>
          <p:cNvSpPr>
            <a:spLocks noGrp="1"/>
          </p:cNvSpPr>
          <p:nvPr>
            <p:ph type="body" sz="quarter" idx="17"/>
          </p:nvPr>
        </p:nvSpPr>
        <p:spPr>
          <a:xfrm>
            <a:off x="414528" y="1295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5" name="Rectangle 37"/>
          <p:cNvSpPr>
            <a:spLocks noGrp="1"/>
          </p:cNvSpPr>
          <p:nvPr>
            <p:ph type="body" sz="quarter" idx="19"/>
          </p:nvPr>
        </p:nvSpPr>
        <p:spPr>
          <a:xfrm>
            <a:off x="414528" y="1752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7" name="Rectangle 37"/>
          <p:cNvSpPr>
            <a:spLocks noGrp="1"/>
          </p:cNvSpPr>
          <p:nvPr>
            <p:ph type="body" sz="quarter" idx="21"/>
          </p:nvPr>
        </p:nvSpPr>
        <p:spPr>
          <a:xfrm>
            <a:off x="414528" y="22098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9" name="Rectangle 37"/>
          <p:cNvSpPr>
            <a:spLocks noGrp="1"/>
          </p:cNvSpPr>
          <p:nvPr>
            <p:ph type="body" sz="quarter" idx="23"/>
          </p:nvPr>
        </p:nvSpPr>
        <p:spPr>
          <a:xfrm>
            <a:off x="414528" y="2667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1" name="Rectangle 37"/>
          <p:cNvSpPr>
            <a:spLocks noGrp="1"/>
          </p:cNvSpPr>
          <p:nvPr>
            <p:ph type="body" sz="quarter" idx="25"/>
          </p:nvPr>
        </p:nvSpPr>
        <p:spPr>
          <a:xfrm>
            <a:off x="414528" y="3124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3" name="Rectangle 37"/>
          <p:cNvSpPr>
            <a:spLocks noGrp="1"/>
          </p:cNvSpPr>
          <p:nvPr>
            <p:ph type="body" sz="quarter" idx="27"/>
          </p:nvPr>
        </p:nvSpPr>
        <p:spPr>
          <a:xfrm>
            <a:off x="414528" y="3581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5" name="Rectangle 37"/>
          <p:cNvSpPr>
            <a:spLocks noGrp="1"/>
          </p:cNvSpPr>
          <p:nvPr>
            <p:ph type="body" sz="quarter" idx="29"/>
          </p:nvPr>
        </p:nvSpPr>
        <p:spPr>
          <a:xfrm>
            <a:off x="414528" y="4038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57" name="Rectangle 37"/>
          <p:cNvSpPr>
            <a:spLocks noGrp="1"/>
          </p:cNvSpPr>
          <p:nvPr>
            <p:ph type="body" sz="quarter" idx="31"/>
          </p:nvPr>
        </p:nvSpPr>
        <p:spPr>
          <a:xfrm>
            <a:off x="414528" y="44958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6" name="Rectangle 37"/>
          <p:cNvSpPr>
            <a:spLocks noGrp="1"/>
          </p:cNvSpPr>
          <p:nvPr>
            <p:ph type="body" sz="quarter" idx="33"/>
          </p:nvPr>
        </p:nvSpPr>
        <p:spPr>
          <a:xfrm>
            <a:off x="414528" y="4953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8" name="Rectangle 37"/>
          <p:cNvSpPr>
            <a:spLocks noGrp="1"/>
          </p:cNvSpPr>
          <p:nvPr>
            <p:ph type="body" sz="quarter" idx="35"/>
          </p:nvPr>
        </p:nvSpPr>
        <p:spPr>
          <a:xfrm>
            <a:off x="414528" y="5410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98" name="Rectangle 37"/>
          <p:cNvSpPr>
            <a:spLocks noGrp="1"/>
          </p:cNvSpPr>
          <p:nvPr>
            <p:ph type="body" sz="quarter" idx="14"/>
          </p:nvPr>
        </p:nvSpPr>
        <p:spPr>
          <a:xfrm>
            <a:off x="10261600" y="381000"/>
            <a:ext cx="914400" cy="228600"/>
          </a:xfrm>
          <a:solidFill>
            <a:schemeClr val="tx2"/>
          </a:solidFill>
        </p:spPr>
        <p:txBody>
          <a:bodyPr anchor="ctr"/>
          <a:lstStyle>
            <a:lvl1pPr algn="r">
              <a:buFontTx/>
              <a:buNone/>
              <a:defRPr sz="1050">
                <a:solidFill>
                  <a:schemeClr val="bg1"/>
                </a:solidFill>
              </a:defRPr>
            </a:lvl1pPr>
            <a:extLst/>
          </a:lstStyle>
          <a:p>
            <a:pPr lvl="0"/>
            <a:r>
              <a:rPr lang="en-US" dirty="0"/>
              <a:t>Click to edit Master text styles</a:t>
            </a:r>
          </a:p>
        </p:txBody>
      </p:sp>
      <p:sp>
        <p:nvSpPr>
          <p:cNvPr id="44" name="Rectangle 37"/>
          <p:cNvSpPr>
            <a:spLocks noGrp="1"/>
          </p:cNvSpPr>
          <p:nvPr>
            <p:ph type="body" sz="quarter" idx="16"/>
          </p:nvPr>
        </p:nvSpPr>
        <p:spPr>
          <a:xfrm>
            <a:off x="10261600" y="8382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2" name="Rectangle 37"/>
          <p:cNvSpPr>
            <a:spLocks noGrp="1"/>
          </p:cNvSpPr>
          <p:nvPr>
            <p:ph type="body" sz="quarter" idx="18"/>
          </p:nvPr>
        </p:nvSpPr>
        <p:spPr>
          <a:xfrm>
            <a:off x="10261600" y="12954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6" name="Rectangle 37"/>
          <p:cNvSpPr>
            <a:spLocks noGrp="1"/>
          </p:cNvSpPr>
          <p:nvPr>
            <p:ph type="body" sz="quarter" idx="20"/>
          </p:nvPr>
        </p:nvSpPr>
        <p:spPr>
          <a:xfrm>
            <a:off x="10261600" y="1752600"/>
            <a:ext cx="914400" cy="228600"/>
          </a:xfrm>
          <a:solidFill>
            <a:schemeClr val="tx2"/>
          </a:solidFill>
        </p:spPr>
        <p:txBody>
          <a:bodyPr anchor="ctr"/>
          <a:lstStyle>
            <a:lvl1pPr algn="r">
              <a:buFontTx/>
              <a:buNone/>
              <a:defRPr sz="1100">
                <a:solidFill>
                  <a:schemeClr val="bg1"/>
                </a:solidFill>
              </a:defRPr>
            </a:lvl1pPr>
            <a:extLst/>
          </a:lstStyle>
          <a:p>
            <a:pPr lvl="0"/>
            <a:endParaRPr lang="en-US" dirty="0"/>
          </a:p>
        </p:txBody>
      </p:sp>
      <p:sp>
        <p:nvSpPr>
          <p:cNvPr id="48" name="Rectangle 37"/>
          <p:cNvSpPr>
            <a:spLocks noGrp="1"/>
          </p:cNvSpPr>
          <p:nvPr>
            <p:ph type="body" sz="quarter" idx="22"/>
          </p:nvPr>
        </p:nvSpPr>
        <p:spPr>
          <a:xfrm>
            <a:off x="10261600" y="2209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0" name="Rectangle 37"/>
          <p:cNvSpPr>
            <a:spLocks noGrp="1"/>
          </p:cNvSpPr>
          <p:nvPr>
            <p:ph type="body" sz="quarter" idx="24"/>
          </p:nvPr>
        </p:nvSpPr>
        <p:spPr>
          <a:xfrm>
            <a:off x="10261600" y="2667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2" name="Rectangle 37"/>
          <p:cNvSpPr>
            <a:spLocks noGrp="1"/>
          </p:cNvSpPr>
          <p:nvPr>
            <p:ph type="body" sz="quarter" idx="26"/>
          </p:nvPr>
        </p:nvSpPr>
        <p:spPr>
          <a:xfrm>
            <a:off x="10261600" y="3124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4" name="Rectangle 37"/>
          <p:cNvSpPr>
            <a:spLocks noGrp="1"/>
          </p:cNvSpPr>
          <p:nvPr>
            <p:ph type="body" sz="quarter" idx="28"/>
          </p:nvPr>
        </p:nvSpPr>
        <p:spPr>
          <a:xfrm>
            <a:off x="10261600" y="3581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6" name="Rectangle 37"/>
          <p:cNvSpPr>
            <a:spLocks noGrp="1"/>
          </p:cNvSpPr>
          <p:nvPr>
            <p:ph type="body" sz="quarter" idx="30"/>
          </p:nvPr>
        </p:nvSpPr>
        <p:spPr>
          <a:xfrm>
            <a:off x="10261600" y="40386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8" name="Rectangle 37"/>
          <p:cNvSpPr>
            <a:spLocks noGrp="1"/>
          </p:cNvSpPr>
          <p:nvPr>
            <p:ph type="body" sz="quarter" idx="32"/>
          </p:nvPr>
        </p:nvSpPr>
        <p:spPr>
          <a:xfrm>
            <a:off x="10261600" y="4495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7" name="Rectangle 37"/>
          <p:cNvSpPr>
            <a:spLocks noGrp="1"/>
          </p:cNvSpPr>
          <p:nvPr>
            <p:ph type="body" sz="quarter" idx="34"/>
          </p:nvPr>
        </p:nvSpPr>
        <p:spPr>
          <a:xfrm>
            <a:off x="10261600" y="4953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9" name="Rectangle 37"/>
          <p:cNvSpPr>
            <a:spLocks noGrp="1"/>
          </p:cNvSpPr>
          <p:nvPr>
            <p:ph type="body" sz="quarter" idx="36"/>
          </p:nvPr>
        </p:nvSpPr>
        <p:spPr>
          <a:xfrm>
            <a:off x="10261600" y="5410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0" name="Rectangle 37"/>
          <p:cNvSpPr>
            <a:spLocks noGrp="1"/>
          </p:cNvSpPr>
          <p:nvPr>
            <p:ph type="body" sz="quarter" idx="37"/>
          </p:nvPr>
        </p:nvSpPr>
        <p:spPr>
          <a:xfrm>
            <a:off x="414528" y="5867400"/>
            <a:ext cx="9847072" cy="228600"/>
          </a:xfrm>
          <a:solidFill>
            <a:schemeClr val="tx2">
              <a:tint val="40000"/>
            </a:schemeClr>
          </a:solidFill>
        </p:spPr>
        <p:txBody>
          <a:bodyPr anchor="ctr">
            <a:noAutofit/>
          </a:bodyPr>
          <a:lstStyle>
            <a:lvl1pPr>
              <a:buFontTx/>
              <a:buNone/>
              <a:defRPr sz="1100"/>
            </a:lvl1pPr>
            <a:extLst/>
          </a:lstStyle>
          <a:p>
            <a:pPr lvl="0"/>
            <a:r>
              <a:rPr lang="en-US"/>
              <a:t>Click to edit Master text styles</a:t>
            </a:r>
          </a:p>
        </p:txBody>
      </p:sp>
      <p:sp>
        <p:nvSpPr>
          <p:cNvPr id="31" name="Rectangle 37"/>
          <p:cNvSpPr>
            <a:spLocks noGrp="1"/>
          </p:cNvSpPr>
          <p:nvPr>
            <p:ph type="body" sz="quarter" idx="38"/>
          </p:nvPr>
        </p:nvSpPr>
        <p:spPr>
          <a:xfrm>
            <a:off x="10261600" y="5867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3488100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6996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406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15"/>
          </p:nvPr>
        </p:nvSpPr>
        <p:spPr>
          <a:xfrm>
            <a:off x="5994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8"/>
          <p:cNvSpPr>
            <a:spLocks noGrp="1"/>
          </p:cNvSpPr>
          <p:nvPr>
            <p:ph type="body" sz="quarter" idx="16"/>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756848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4343400"/>
            <a:ext cx="10769600" cy="1981200"/>
          </a:xfrm>
        </p:spPr>
        <p:txBody>
          <a:bodyPr numCol="3"/>
          <a:lstStyle>
            <a:lvl1pPr>
              <a:defRPr baseline="0"/>
            </a:lvl1pPr>
            <a:lvl2pPr marL="0" indent="0">
              <a:defRPr/>
            </a:lvl2pPr>
          </a:lstStyle>
          <a:p>
            <a:pPr lvl="0"/>
            <a:r>
              <a:rPr lang="en-US" dirty="0"/>
              <a:t>Click to edit Master text styles</a:t>
            </a:r>
          </a:p>
          <a:p>
            <a:pPr lvl="1"/>
            <a:r>
              <a:rPr lang="en-US" dirty="0"/>
              <a:t>Second level</a:t>
            </a:r>
          </a:p>
        </p:txBody>
      </p:sp>
      <p:sp>
        <p:nvSpPr>
          <p:cNvPr id="12" name="Picture Placeholder 11"/>
          <p:cNvSpPr>
            <a:spLocks noGrp="1"/>
          </p:cNvSpPr>
          <p:nvPr>
            <p:ph type="pic" sz="quarter" idx="14"/>
          </p:nvPr>
        </p:nvSpPr>
        <p:spPr>
          <a:xfrm>
            <a:off x="406400" y="838200"/>
            <a:ext cx="10769600" cy="3200400"/>
          </a:xfrm>
        </p:spPr>
        <p:txBody>
          <a:bodyPr/>
          <a:lstStyle/>
          <a:p>
            <a:endParaRPr lang="en-US" dirty="0"/>
          </a:p>
        </p:txBody>
      </p:sp>
      <p:sp>
        <p:nvSpPr>
          <p:cNvPr id="5" name="Rectangle 8"/>
          <p:cNvSpPr>
            <a:spLocks noGrp="1"/>
          </p:cNvSpPr>
          <p:nvPr>
            <p:ph type="body" sz="quarter" idx="15"/>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1747919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Chart">
    <p:spTree>
      <p:nvGrpSpPr>
        <p:cNvPr id="1" name=""/>
        <p:cNvGrpSpPr/>
        <p:nvPr/>
      </p:nvGrpSpPr>
      <p:grpSpPr>
        <a:xfrm>
          <a:off x="0" y="0"/>
          <a:ext cx="0" cy="0"/>
          <a:chOff x="0" y="0"/>
          <a:chExt cx="0" cy="0"/>
        </a:xfrm>
      </p:grpSpPr>
      <p:sp>
        <p:nvSpPr>
          <p:cNvPr id="5" name="Chart Placeholder 4"/>
          <p:cNvSpPr>
            <a:spLocks noGrp="1"/>
          </p:cNvSpPr>
          <p:nvPr>
            <p:ph type="chart" sz="quarter" idx="10"/>
          </p:nvPr>
        </p:nvSpPr>
        <p:spPr>
          <a:xfrm>
            <a:off x="914400" y="533400"/>
            <a:ext cx="10160000" cy="5715000"/>
          </a:xfrm>
        </p:spPr>
        <p:txBody>
          <a:bodyPr/>
          <a:lstStyle/>
          <a:p>
            <a:endParaRPr lang="en-US"/>
          </a:p>
        </p:txBody>
      </p:sp>
    </p:spTree>
    <p:extLst>
      <p:ext uri="{BB962C8B-B14F-4D97-AF65-F5344CB8AC3E}">
        <p14:creationId xmlns:p14="http://schemas.microsoft.com/office/powerpoint/2010/main" val="2127810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Tree>
    <p:extLst>
      <p:ext uri="{BB962C8B-B14F-4D97-AF65-F5344CB8AC3E}">
        <p14:creationId xmlns:p14="http://schemas.microsoft.com/office/powerpoint/2010/main" val="618800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1A6613"/>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044054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lumMod val="50000"/>
                  </a:schemeClr>
                </a:solidFill>
              </a:defRPr>
            </a:lvl1pPr>
            <a:extLst/>
          </a:lstStyle>
          <a:p>
            <a:r>
              <a:rPr lang="en-US" dirty="0"/>
              <a:t>Click to edit Master title style</a:t>
            </a:r>
          </a:p>
        </p:txBody>
      </p:sp>
    </p:spTree>
    <p:extLst>
      <p:ext uri="{BB962C8B-B14F-4D97-AF65-F5344CB8AC3E}">
        <p14:creationId xmlns:p14="http://schemas.microsoft.com/office/powerpoint/2010/main" val="413276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11247" b="31619"/>
          <a:stretch/>
        </p:blipFill>
        <p:spPr bwMode="auto">
          <a:xfrm>
            <a:off x="0" y="0"/>
            <a:ext cx="12192000" cy="464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463E38">
              <a:alpha val="65882"/>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E12809C4-E326-49E0-B94B-F7E41C55A878}"/>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562041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lumMod val="50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289099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Divider 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5"/>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Johnson-Center_Architecural_Detai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717" y="0"/>
            <a:ext cx="11834283" cy="6858000"/>
          </a:xfrm>
          <a:prstGeom prst="rect">
            <a:avLst/>
          </a:prstGeom>
          <a:solidFill>
            <a:schemeClr val="accent5"/>
          </a:solidFill>
          <a:ln w="25400" cap="rnd" cmpd="sng" algn="ctr">
            <a:noFill/>
            <a:prstDash val="solid"/>
          </a:ln>
          <a:effectLst/>
          <a:extLs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046739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10" descr="Bull Run_Architecural_Det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9448800" cy="693582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806809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chemeClr val="tx2"/>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2" name="Picture 1" descr="Founder's Hall_Architecural Details.png"/>
          <p:cNvPicPr>
            <a:picLocks noChangeAspect="1"/>
          </p:cNvPicPr>
          <p:nvPr userDrawn="1"/>
        </p:nvPicPr>
        <p:blipFill rotWithShape="1">
          <a:blip r:embed="rId2">
            <a:extLst>
              <a:ext uri="{28A0092B-C50C-407E-A947-70E740481C1C}">
                <a14:useLocalDpi xmlns:a14="http://schemas.microsoft.com/office/drawing/2010/main" val="0"/>
              </a:ext>
            </a:extLst>
          </a:blip>
          <a:srcRect r="39063"/>
          <a:stretch/>
        </p:blipFill>
        <p:spPr>
          <a:xfrm>
            <a:off x="4978400" y="0"/>
            <a:ext cx="7213600" cy="689041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7258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5512" b="37358"/>
          <a:stretch/>
        </p:blipFill>
        <p:spPr bwMode="auto">
          <a:xfrm>
            <a:off x="0" y="-7938"/>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10" name="Picture 9">
            <a:extLst>
              <a:ext uri="{FF2B5EF4-FFF2-40B4-BE49-F238E27FC236}">
                <a16:creationId xmlns:a16="http://schemas.microsoft.com/office/drawing/2014/main" id="{907868BA-A8EF-4602-B992-84D470E0FE34}"/>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6" cy="538254"/>
          </a:xfrm>
          <a:prstGeom prst="rect">
            <a:avLst/>
          </a:prstGeom>
        </p:spPr>
      </p:pic>
    </p:spTree>
    <p:extLst>
      <p:ext uri="{BB962C8B-B14F-4D97-AF65-F5344CB8AC3E}">
        <p14:creationId xmlns:p14="http://schemas.microsoft.com/office/powerpoint/2010/main" val="27828429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6315" b="16259"/>
          <a:stretch/>
        </p:blipFill>
        <p:spPr bwMode="auto">
          <a:xfrm>
            <a:off x="0" y="0"/>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BFD937DF-8F61-4975-906D-E6F414A095FB}"/>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21212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488" b="19597"/>
          <a:stretch/>
        </p:blipFill>
        <p:spPr bwMode="auto">
          <a:xfrm>
            <a:off x="0" y="-152400"/>
            <a:ext cx="121920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7517906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5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535" b="21369"/>
          <a:stretch/>
        </p:blipFill>
        <p:spPr bwMode="auto">
          <a:xfrm>
            <a:off x="0" y="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32146382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6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34" b="21434"/>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71416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7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1502335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8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16" b="21416"/>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169773"/>
            <a:ext cx="2153015" cy="538253"/>
          </a:xfrm>
          <a:prstGeom prst="rect">
            <a:avLst/>
          </a:prstGeom>
        </p:spPr>
      </p:pic>
    </p:spTree>
    <p:extLst>
      <p:ext uri="{BB962C8B-B14F-4D97-AF65-F5344CB8AC3E}">
        <p14:creationId xmlns:p14="http://schemas.microsoft.com/office/powerpoint/2010/main" val="4285400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11785600" y="0"/>
            <a:ext cx="406400" cy="6858000"/>
          </a:xfrm>
          <a:prstGeom prst="rect">
            <a:avLst/>
          </a:prstGeom>
          <a:solidFill>
            <a:schemeClr val="tx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027" name="Rectangle 3"/>
          <p:cNvSpPr>
            <a:spLocks noGrp="1"/>
          </p:cNvSpPr>
          <p:nvPr>
            <p:ph type="body" idx="1"/>
          </p:nvPr>
        </p:nvSpPr>
        <p:spPr bwMode="auto">
          <a:xfrm>
            <a:off x="508000" y="381000"/>
            <a:ext cx="106680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p:nvSpPr>
        <p:spPr>
          <a:xfrm>
            <a:off x="0" y="0"/>
            <a:ext cx="101600" cy="6858000"/>
          </a:xfrm>
          <a:prstGeom prst="rect">
            <a:avLst/>
          </a:prstGeom>
          <a:solidFill>
            <a:schemeClr val="tx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3" name="Rectangle 34"/>
          <p:cNvSpPr txBox="1">
            <a:spLocks/>
          </p:cNvSpPr>
          <p:nvPr/>
        </p:nvSpPr>
        <p:spPr>
          <a:xfrm>
            <a:off x="6197600" y="6477000"/>
            <a:ext cx="4978400" cy="304800"/>
          </a:xfrm>
          <a:prstGeom prst="rect">
            <a:avLst/>
          </a:prstGeom>
        </p:spPr>
        <p:txBody>
          <a:bodyPr rIns="0"/>
          <a:lstStyle>
            <a:lvl1pPr marL="0" algn="l" rtl="0" latinLnBrk="0">
              <a:defRPr sz="900" kern="1200" cap="all" spc="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r" fontAlgn="auto">
              <a:spcBef>
                <a:spcPts val="0"/>
              </a:spcBef>
              <a:spcAft>
                <a:spcPts val="0"/>
              </a:spcAft>
              <a:defRPr/>
            </a:pPr>
            <a:r>
              <a:rPr lang="en-US" sz="900" kern="0" spc="150" dirty="0">
                <a:solidFill>
                  <a:srgbClr val="000000"/>
                </a:solidFill>
              </a:rPr>
              <a:t>GEORGE MASON UNIVERSITY</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4" r:id="rId3"/>
    <p:sldLayoutId id="2147483707" r:id="rId4"/>
    <p:sldLayoutId id="2147483708" r:id="rId5"/>
    <p:sldLayoutId id="2147483729" r:id="rId6"/>
    <p:sldLayoutId id="2147483730" r:id="rId7"/>
    <p:sldLayoutId id="2147483731" r:id="rId8"/>
    <p:sldLayoutId id="2147483732" r:id="rId9"/>
    <p:sldLayoutId id="2147483733" r:id="rId10"/>
    <p:sldLayoutId id="2147483734" r:id="rId11"/>
    <p:sldLayoutId id="2147483709" r:id="rId12"/>
    <p:sldLayoutId id="2147483710" r:id="rId13"/>
    <p:sldLayoutId id="2147483711" r:id="rId14"/>
    <p:sldLayoutId id="2147483714" r:id="rId15"/>
    <p:sldLayoutId id="2147483728" r:id="rId16"/>
    <p:sldLayoutId id="2147483712" r:id="rId17"/>
    <p:sldLayoutId id="2147483725" r:id="rId18"/>
    <p:sldLayoutId id="2147483726" r:id="rId19"/>
    <p:sldLayoutId id="2147483727" r:id="rId20"/>
    <p:sldLayoutId id="2147483713" r:id="rId21"/>
    <p:sldLayoutId id="2147483717" r:id="rId22"/>
    <p:sldLayoutId id="2147483724" r:id="rId23"/>
  </p:sldLayoutIdLst>
  <p:hf sldNum="0" hdr="0" ftr="0" dt="0"/>
  <p:txStyles>
    <p:title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p:titleStyle>
    <p:body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fr/illustrations/merci-note-merci-noter-message-1428147/" TargetMode="External"/><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Layout" Target="../diagrams/layout1.xml"/><Relationship Id="rId7" Type="http://schemas.openxmlformats.org/officeDocument/2006/relationships/image" Target="../media/image19.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14800"/>
            <a:ext cx="11430000" cy="533400"/>
          </a:xfrm>
        </p:spPr>
        <p:txBody>
          <a:bodyPr/>
          <a:lstStyle/>
          <a:p>
            <a:r>
              <a:rPr lang="en-US" sz="2400" dirty="0"/>
              <a:t>Sprint 1 Status Update (Mid-sprint Submission 1)</a:t>
            </a:r>
          </a:p>
        </p:txBody>
      </p:sp>
      <p:sp>
        <p:nvSpPr>
          <p:cNvPr id="3" name="Subtitle 2"/>
          <p:cNvSpPr>
            <a:spLocks noGrp="1"/>
          </p:cNvSpPr>
          <p:nvPr>
            <p:ph type="subTitle" idx="1"/>
          </p:nvPr>
        </p:nvSpPr>
        <p:spPr>
          <a:xfrm>
            <a:off x="304800" y="4706112"/>
            <a:ext cx="9144000" cy="1828800"/>
          </a:xfrm>
        </p:spPr>
        <p:txBody>
          <a:bodyPr>
            <a:noAutofit/>
          </a:bodyPr>
          <a:lstStyle/>
          <a:p>
            <a:r>
              <a:rPr lang="en-US" sz="2400" dirty="0"/>
              <a:t>Agile Sprinters </a:t>
            </a:r>
          </a:p>
          <a:p>
            <a:r>
              <a:rPr lang="en-US" dirty="0"/>
              <a:t>PUERTO RICO SEA LEVEL RISE CENTER - DATA PORTAL DASHBOARD</a:t>
            </a:r>
            <a:br>
              <a:rPr lang="en-US" dirty="0"/>
            </a:br>
            <a:endParaRPr lang="en-US" dirty="0"/>
          </a:p>
          <a:p>
            <a:r>
              <a:rPr lang="en-US" sz="2000" dirty="0"/>
              <a:t>Class Date: 9/4/2024</a:t>
            </a:r>
            <a:endParaRPr lang="en-US" dirty="0"/>
          </a:p>
        </p:txBody>
      </p:sp>
    </p:spTree>
    <p:extLst>
      <p:ext uri="{BB962C8B-B14F-4D97-AF65-F5344CB8AC3E}">
        <p14:creationId xmlns:p14="http://schemas.microsoft.com/office/powerpoint/2010/main" val="404870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Weekly Partner Meeting</a:t>
            </a:r>
          </a:p>
        </p:txBody>
      </p:sp>
      <p:sp>
        <p:nvSpPr>
          <p:cNvPr id="3" name="Text Placeholder 2">
            <a:extLst>
              <a:ext uri="{FF2B5EF4-FFF2-40B4-BE49-F238E27FC236}">
                <a16:creationId xmlns:a16="http://schemas.microsoft.com/office/drawing/2014/main" id="{AE07E9A3-E917-9C6D-B070-C2895BA04DD8}"/>
              </a:ext>
            </a:extLst>
          </p:cNvPr>
          <p:cNvSpPr>
            <a:spLocks noGrp="1"/>
          </p:cNvSpPr>
          <p:nvPr>
            <p:ph type="body" sz="quarter" idx="14"/>
          </p:nvPr>
        </p:nvSpPr>
        <p:spPr>
          <a:xfrm>
            <a:off x="406400" y="914400"/>
            <a:ext cx="10769600" cy="5029200"/>
          </a:xfrm>
        </p:spPr>
        <p:txBody>
          <a:bodyPr/>
          <a:lstStyle/>
          <a:p>
            <a:pPr marL="0" indent="0"/>
            <a:r>
              <a:rPr lang="en-US" dirty="0"/>
              <a:t>Carlos I. Gómez Borges, Engineering Specialist, cgomez@prsciencetrust.org </a:t>
            </a:r>
          </a:p>
          <a:p>
            <a:pPr marL="0" indent="0"/>
            <a:endParaRPr lang="en-US" dirty="0"/>
          </a:p>
          <a:p>
            <a:pPr>
              <a:buFont typeface="+mj-lt"/>
              <a:buAutoNum type="arabicPeriod"/>
            </a:pPr>
            <a:r>
              <a:rPr lang="en-US" dirty="0"/>
              <a:t>Brainstorming and Understanding the problem in detail. </a:t>
            </a:r>
          </a:p>
          <a:p>
            <a:pPr>
              <a:buFont typeface="+mj-lt"/>
              <a:buAutoNum type="arabicPeriod"/>
            </a:pPr>
            <a:r>
              <a:rPr lang="en-US" dirty="0"/>
              <a:t>Working on the data we have about the project and coming up with the problem statement</a:t>
            </a:r>
          </a:p>
          <a:p>
            <a:pPr>
              <a:buFont typeface="+mj-lt"/>
              <a:buAutoNum type="arabicPeriod"/>
            </a:pPr>
            <a:r>
              <a:rPr lang="en-US" dirty="0"/>
              <a:t>Get more information from the client on </a:t>
            </a:r>
            <a:r>
              <a:rPr lang="en-US"/>
              <a:t>the dataset </a:t>
            </a:r>
            <a:r>
              <a:rPr lang="en-US" dirty="0"/>
              <a:t>and set clear tangibles that the team can work on.</a:t>
            </a:r>
          </a:p>
          <a:p>
            <a:pPr marL="0" indent="0"/>
            <a:endParaRPr lang="en-US" dirty="0"/>
          </a:p>
          <a:p>
            <a:endParaRPr lang="en-US" dirty="0"/>
          </a:p>
        </p:txBody>
      </p:sp>
    </p:spTree>
    <p:extLst>
      <p:ext uri="{BB962C8B-B14F-4D97-AF65-F5344CB8AC3E}">
        <p14:creationId xmlns:p14="http://schemas.microsoft.com/office/powerpoint/2010/main" val="859757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EDC861-8EB2-CB07-2FB1-AB26F2E8A087}"/>
              </a:ext>
            </a:extLst>
          </p:cNvPr>
          <p:cNvSpPr>
            <a:spLocks noGrp="1"/>
          </p:cNvSpPr>
          <p:nvPr>
            <p:ph type="body" sz="quarter" idx="13"/>
          </p:nvPr>
        </p:nvSpPr>
        <p:spPr/>
        <p:txBody>
          <a:bodyPr/>
          <a:lstStyle/>
          <a:p>
            <a:r>
              <a:rPr lang="en-US" dirty="0"/>
              <a:t>End of Presentation </a:t>
            </a:r>
          </a:p>
        </p:txBody>
      </p:sp>
      <p:pic>
        <p:nvPicPr>
          <p:cNvPr id="5" name="Picture 4" descr="A yellow post it note with blue text&#10;&#10;Description automatically generated">
            <a:extLst>
              <a:ext uri="{FF2B5EF4-FFF2-40B4-BE49-F238E27FC236}">
                <a16:creationId xmlns:a16="http://schemas.microsoft.com/office/drawing/2014/main" id="{EAF7B406-899D-26F4-F9A8-8BB18A928C5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71800" y="381000"/>
            <a:ext cx="5876925" cy="6096000"/>
          </a:xfrm>
          <a:prstGeom prst="rect">
            <a:avLst/>
          </a:prstGeom>
        </p:spPr>
      </p:pic>
    </p:spTree>
    <p:extLst>
      <p:ext uri="{BB962C8B-B14F-4D97-AF65-F5344CB8AC3E}">
        <p14:creationId xmlns:p14="http://schemas.microsoft.com/office/powerpoint/2010/main" val="56913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F32130-3788-4233-9FBE-B6225D54E662}"/>
              </a:ext>
            </a:extLst>
          </p:cNvPr>
          <p:cNvSpPr>
            <a:spLocks noGrp="1"/>
          </p:cNvSpPr>
          <p:nvPr>
            <p:ph type="body" sz="quarter" idx="13"/>
          </p:nvPr>
        </p:nvSpPr>
        <p:spPr>
          <a:xfrm>
            <a:off x="406400" y="381000"/>
            <a:ext cx="10769600" cy="228600"/>
          </a:xfrm>
        </p:spPr>
        <p:txBody>
          <a:bodyPr/>
          <a:lstStyle/>
          <a:p>
            <a:r>
              <a:rPr lang="en-US" dirty="0"/>
              <a:t>team Members</a:t>
            </a:r>
          </a:p>
          <a:p>
            <a:endParaRPr lang="en-US" dirty="0"/>
          </a:p>
        </p:txBody>
      </p:sp>
      <p:graphicFrame>
        <p:nvGraphicFramePr>
          <p:cNvPr id="4" name="Diagram 3">
            <a:extLst>
              <a:ext uri="{FF2B5EF4-FFF2-40B4-BE49-F238E27FC236}">
                <a16:creationId xmlns:a16="http://schemas.microsoft.com/office/drawing/2014/main" id="{144A252E-DAE9-41FE-8421-DB22E3BAF0E9}"/>
              </a:ext>
            </a:extLst>
          </p:cNvPr>
          <p:cNvGraphicFramePr/>
          <p:nvPr>
            <p:extLst>
              <p:ext uri="{D42A27DB-BD31-4B8C-83A1-F6EECF244321}">
                <p14:modId xmlns:p14="http://schemas.microsoft.com/office/powerpoint/2010/main" val="2754642647"/>
              </p:ext>
            </p:extLst>
          </p:nvPr>
        </p:nvGraphicFramePr>
        <p:xfrm>
          <a:off x="1828800" y="990600"/>
          <a:ext cx="80772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erson smiling for the camera&#10;&#10;Description automatically generated">
            <a:extLst>
              <a:ext uri="{FF2B5EF4-FFF2-40B4-BE49-F238E27FC236}">
                <a16:creationId xmlns:a16="http://schemas.microsoft.com/office/drawing/2014/main" id="{D7C0FAF3-8C7E-F008-4F2A-2AE629DD3B18}"/>
              </a:ext>
            </a:extLst>
          </p:cNvPr>
          <p:cNvPicPr>
            <a:picLocks noChangeAspect="1"/>
          </p:cNvPicPr>
          <p:nvPr/>
        </p:nvPicPr>
        <p:blipFill>
          <a:blip r:embed="rId7" cstate="email">
            <a:extLst>
              <a:ext uri="{28A0092B-C50C-407E-A947-70E740481C1C}">
                <a14:useLocalDpi xmlns:a14="http://schemas.microsoft.com/office/drawing/2010/main" val="0"/>
              </a:ext>
            </a:extLst>
          </a:blip>
          <a:srcRect b="19287"/>
          <a:stretch/>
        </p:blipFill>
        <p:spPr>
          <a:xfrm>
            <a:off x="7162800" y="1447800"/>
            <a:ext cx="2060448" cy="2057400"/>
          </a:xfrm>
          <a:prstGeom prst="rect">
            <a:avLst/>
          </a:prstGeom>
        </p:spPr>
      </p:pic>
      <p:pic>
        <p:nvPicPr>
          <p:cNvPr id="9" name="Picture 8" descr="A person in a white shirt&#10;&#10;Description automatically generated">
            <a:extLst>
              <a:ext uri="{FF2B5EF4-FFF2-40B4-BE49-F238E27FC236}">
                <a16:creationId xmlns:a16="http://schemas.microsoft.com/office/drawing/2014/main" id="{5D4361C7-0526-3DCF-702B-2029A21CACD0}"/>
              </a:ext>
            </a:extLst>
          </p:cNvPr>
          <p:cNvPicPr>
            <a:picLocks noChangeAspect="1"/>
          </p:cNvPicPr>
          <p:nvPr/>
        </p:nvPicPr>
        <p:blipFill>
          <a:blip r:embed="rId8" cstate="email">
            <a:extLst>
              <a:ext uri="{28A0092B-C50C-407E-A947-70E740481C1C}">
                <a14:useLocalDpi xmlns:a14="http://schemas.microsoft.com/office/drawing/2010/main" val="0"/>
              </a:ext>
            </a:extLst>
          </a:blip>
          <a:srcRect l="3756" t="22406" r="6084"/>
          <a:stretch/>
        </p:blipFill>
        <p:spPr>
          <a:xfrm>
            <a:off x="3657600" y="4191000"/>
            <a:ext cx="2057401" cy="2057400"/>
          </a:xfrm>
          <a:prstGeom prst="rect">
            <a:avLst/>
          </a:prstGeom>
        </p:spPr>
      </p:pic>
      <p:pic>
        <p:nvPicPr>
          <p:cNvPr id="11" name="Picture 10" descr="A person standing on a dock near water&#10;&#10;Description automatically generated">
            <a:extLst>
              <a:ext uri="{FF2B5EF4-FFF2-40B4-BE49-F238E27FC236}">
                <a16:creationId xmlns:a16="http://schemas.microsoft.com/office/drawing/2014/main" id="{393114DE-02EC-5772-F3E3-F5CF299003B2}"/>
              </a:ext>
            </a:extLst>
          </p:cNvPr>
          <p:cNvPicPr>
            <a:picLocks noChangeAspect="1"/>
          </p:cNvPicPr>
          <p:nvPr/>
        </p:nvPicPr>
        <p:blipFill>
          <a:blip r:embed="rId9" cstate="email">
            <a:extLst>
              <a:ext uri="{28A0092B-C50C-407E-A947-70E740481C1C}">
                <a14:useLocalDpi xmlns:a14="http://schemas.microsoft.com/office/drawing/2010/main" val="0"/>
              </a:ext>
            </a:extLst>
          </a:blip>
          <a:srcRect l="5794" t="5888" r="4710" b="30523"/>
          <a:stretch/>
        </p:blipFill>
        <p:spPr>
          <a:xfrm>
            <a:off x="6019800" y="4191000"/>
            <a:ext cx="2091270" cy="2057400"/>
          </a:xfrm>
          <a:prstGeom prst="rect">
            <a:avLst/>
          </a:prstGeom>
        </p:spPr>
      </p:pic>
    </p:spTree>
    <p:extLst>
      <p:ext uri="{BB962C8B-B14F-4D97-AF65-F5344CB8AC3E}">
        <p14:creationId xmlns:p14="http://schemas.microsoft.com/office/powerpoint/2010/main" val="32467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91E85-74B7-4D41-B44F-2F4DA3E9CF4B}"/>
              </a:ext>
            </a:extLst>
          </p:cNvPr>
          <p:cNvSpPr>
            <a:spLocks noGrp="1"/>
          </p:cNvSpPr>
          <p:nvPr>
            <p:ph type="body" sz="quarter" idx="13"/>
          </p:nvPr>
        </p:nvSpPr>
        <p:spPr>
          <a:xfrm>
            <a:off x="406400" y="381000"/>
            <a:ext cx="10769600" cy="228600"/>
          </a:xfrm>
        </p:spPr>
        <p:txBody>
          <a:bodyPr/>
          <a:lstStyle/>
          <a:p>
            <a:r>
              <a:rPr lang="en-US" dirty="0"/>
              <a:t>YouTrack</a:t>
            </a:r>
          </a:p>
        </p:txBody>
      </p:sp>
      <p:sp>
        <p:nvSpPr>
          <p:cNvPr id="4" name="Text Placeholder 3">
            <a:extLst>
              <a:ext uri="{FF2B5EF4-FFF2-40B4-BE49-F238E27FC236}">
                <a16:creationId xmlns:a16="http://schemas.microsoft.com/office/drawing/2014/main" id="{B73E6715-4F5F-4584-87C1-489BBB9C8CFF}"/>
              </a:ext>
            </a:extLst>
          </p:cNvPr>
          <p:cNvSpPr>
            <a:spLocks noGrp="1"/>
          </p:cNvSpPr>
          <p:nvPr>
            <p:ph type="body" sz="quarter" idx="14"/>
          </p:nvPr>
        </p:nvSpPr>
        <p:spPr/>
        <p:txBody>
          <a:bodyPr/>
          <a:lstStyle/>
          <a:p>
            <a:endParaRPr lang="en-US" dirty="0"/>
          </a:p>
        </p:txBody>
      </p:sp>
      <p:sp>
        <p:nvSpPr>
          <p:cNvPr id="6" name="TextBox 5">
            <a:extLst>
              <a:ext uri="{FF2B5EF4-FFF2-40B4-BE49-F238E27FC236}">
                <a16:creationId xmlns:a16="http://schemas.microsoft.com/office/drawing/2014/main" id="{5FE2D3CE-F14F-4DED-A56B-7E3AD8D0D893}"/>
              </a:ext>
            </a:extLst>
          </p:cNvPr>
          <p:cNvSpPr txBox="1"/>
          <p:nvPr/>
        </p:nvSpPr>
        <p:spPr>
          <a:xfrm>
            <a:off x="6553200" y="1066800"/>
            <a:ext cx="3657601" cy="5001369"/>
          </a:xfrm>
          <a:prstGeom prst="rect">
            <a:avLst/>
          </a:prstGeom>
          <a:noFill/>
          <a:ln>
            <a:solidFill>
              <a:srgbClr val="FF0000"/>
            </a:solidFill>
          </a:ln>
        </p:spPr>
        <p:txBody>
          <a:bodyPr wrap="square" rtlCol="0">
            <a:spAutoFit/>
          </a:bodyPr>
          <a:lstStyle/>
          <a:p>
            <a:r>
              <a:rPr lang="en-US" sz="1100" b="1" dirty="0">
                <a:solidFill>
                  <a:srgbClr val="FF0000"/>
                </a:solidFill>
              </a:rPr>
              <a:t>Instructions: SCRUM Master will bring up YouTrack Project page and show Sprint 1 Board</a:t>
            </a:r>
          </a:p>
          <a:p>
            <a:endParaRPr lang="en-US" sz="1100" b="1" dirty="0">
              <a:solidFill>
                <a:srgbClr val="FF0000"/>
              </a:solidFill>
            </a:endParaRPr>
          </a:p>
          <a:p>
            <a:r>
              <a:rPr lang="en-US" sz="1100" b="1" dirty="0">
                <a:solidFill>
                  <a:srgbClr val="FF0000"/>
                </a:solidFill>
              </a:rPr>
              <a:t>Work with instructor prior to mid-sprint-1 presentation to define all user stories and tasks</a:t>
            </a:r>
          </a:p>
          <a:p>
            <a:endParaRPr lang="en-US" sz="1100" b="1" dirty="0">
              <a:solidFill>
                <a:srgbClr val="FF0000"/>
              </a:solidFill>
            </a:endParaRPr>
          </a:p>
          <a:p>
            <a:r>
              <a:rPr lang="en-US" sz="1100" b="1" dirty="0">
                <a:solidFill>
                  <a:srgbClr val="FF0000"/>
                </a:solidFill>
              </a:rPr>
              <a:t>All user stories must have a description, exit criteria, assigned to team member, and priority</a:t>
            </a:r>
          </a:p>
          <a:p>
            <a:endParaRPr lang="en-US" sz="1100" b="1" dirty="0">
              <a:solidFill>
                <a:srgbClr val="FF0000"/>
              </a:solidFill>
            </a:endParaRPr>
          </a:p>
          <a:p>
            <a:r>
              <a:rPr lang="en-US" sz="1100" b="1" dirty="0">
                <a:solidFill>
                  <a:srgbClr val="FF0000"/>
                </a:solidFill>
              </a:rPr>
              <a:t>All user story associated tasks must a description, exit criteria, assigned to team member, and priority</a:t>
            </a:r>
          </a:p>
          <a:p>
            <a:endParaRPr lang="en-US" sz="1100" b="1" dirty="0">
              <a:solidFill>
                <a:srgbClr val="FF0000"/>
              </a:solidFill>
            </a:endParaRPr>
          </a:p>
          <a:p>
            <a:r>
              <a:rPr lang="en-US" sz="1100" b="1" dirty="0">
                <a:solidFill>
                  <a:srgbClr val="FF0000"/>
                </a:solidFill>
              </a:rPr>
              <a:t>SCRUM Master will be responsible for placing task in the “In Progress” column when ready;</a:t>
            </a:r>
          </a:p>
          <a:p>
            <a:endParaRPr lang="en-US" sz="1100" b="1" dirty="0">
              <a:solidFill>
                <a:srgbClr val="FF0000"/>
              </a:solidFill>
            </a:endParaRPr>
          </a:p>
          <a:p>
            <a:r>
              <a:rPr lang="en-US" sz="1100" b="1" dirty="0">
                <a:solidFill>
                  <a:srgbClr val="FF0000"/>
                </a:solidFill>
              </a:rPr>
              <a:t>Assigned team member to task is responsible for placing comments and attachment in the task; this will be reviewed by the team member assigned to verify the task and instructor; part of sprint grade</a:t>
            </a:r>
          </a:p>
          <a:p>
            <a:endParaRPr lang="en-US" sz="1100" b="1" dirty="0">
              <a:solidFill>
                <a:srgbClr val="FF0000"/>
              </a:solidFill>
            </a:endParaRPr>
          </a:p>
          <a:p>
            <a:r>
              <a:rPr lang="en-US" sz="1100" b="1" dirty="0">
                <a:solidFill>
                  <a:srgbClr val="FF0000"/>
                </a:solidFill>
              </a:rPr>
              <a:t>Assigned team member to task moves task to “To Verify” column with task is complete assigns team member to verify the task</a:t>
            </a:r>
          </a:p>
          <a:p>
            <a:endParaRPr lang="en-US" sz="1100" b="1" dirty="0">
              <a:solidFill>
                <a:srgbClr val="FF0000"/>
              </a:solidFill>
            </a:endParaRPr>
          </a:p>
          <a:p>
            <a:r>
              <a:rPr lang="en-US" sz="1100" b="1" dirty="0">
                <a:solidFill>
                  <a:srgbClr val="FF0000"/>
                </a:solidFill>
              </a:rPr>
              <a:t>Assigned team member to verify task will review the task and either move it to “Done” column if it satisfies exit criteria or moves it back to “In Progress” column with comments why if failed and reassigns to previous task assignee</a:t>
            </a:r>
          </a:p>
        </p:txBody>
      </p:sp>
    </p:spTree>
    <p:extLst>
      <p:ext uri="{BB962C8B-B14F-4D97-AF65-F5344CB8AC3E}">
        <p14:creationId xmlns:p14="http://schemas.microsoft.com/office/powerpoint/2010/main" val="4072434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2C42BB-A307-4C54-9DE5-FA4F7C75A30A}"/>
              </a:ext>
            </a:extLst>
          </p:cNvPr>
          <p:cNvSpPr>
            <a:spLocks noGrp="1"/>
          </p:cNvSpPr>
          <p:nvPr>
            <p:ph type="body" sz="quarter" idx="14"/>
          </p:nvPr>
        </p:nvSpPr>
        <p:spPr>
          <a:xfrm>
            <a:off x="406400" y="838200"/>
            <a:ext cx="5461000" cy="5257800"/>
          </a:xfrm>
        </p:spPr>
        <p:txBody>
          <a:bodyPr/>
          <a:lstStyle/>
          <a:p>
            <a:r>
              <a:rPr lang="en-US" b="1" dirty="0">
                <a:solidFill>
                  <a:srgbClr val="0070C0"/>
                </a:solidFill>
              </a:rPr>
              <a:t>Problem Context</a:t>
            </a:r>
          </a:p>
          <a:p>
            <a:r>
              <a:rPr lang="en-US" b="1" dirty="0">
                <a:solidFill>
                  <a:srgbClr val="0070C0"/>
                </a:solidFill>
              </a:rPr>
              <a:t>Domain of the Problem:</a:t>
            </a:r>
          </a:p>
          <a:p>
            <a:pPr algn="just">
              <a:buFont typeface="Arial" panose="020B0604020202020204" pitchFamily="34" charset="0"/>
              <a:buChar char="•"/>
            </a:pPr>
            <a:r>
              <a:rPr lang="en-US" b="1" dirty="0"/>
              <a:t>Real Estate and Urban Development:</a:t>
            </a:r>
            <a:r>
              <a:rPr lang="en-US" dirty="0"/>
              <a:t> Increased flooding and sea level rise threaten property values, safety, and long-term viability of coastal and flood-prone areas.</a:t>
            </a:r>
          </a:p>
          <a:p>
            <a:pPr algn="just">
              <a:buFont typeface="Arial" panose="020B0604020202020204" pitchFamily="34" charset="0"/>
              <a:buChar char="•"/>
            </a:pPr>
            <a:r>
              <a:rPr lang="en-US" b="1" dirty="0"/>
              <a:t>Infrastructure and Public Policy:</a:t>
            </a:r>
            <a:r>
              <a:rPr lang="en-US" dirty="0"/>
              <a:t> Flooding challenges current infrastructure, requiring significant updates to transportation, utilities, and public services.</a:t>
            </a:r>
          </a:p>
          <a:p>
            <a:pPr algn="just">
              <a:buFont typeface="Arial" panose="020B0604020202020204" pitchFamily="34" charset="0"/>
              <a:buChar char="•"/>
            </a:pPr>
            <a:r>
              <a:rPr lang="en-US" b="1" dirty="0"/>
              <a:t>Environmental Management:</a:t>
            </a:r>
            <a:r>
              <a:rPr lang="en-US" dirty="0"/>
              <a:t> Effective flood management is crucial to minimize ecological damage and protect natural habitats.</a:t>
            </a:r>
          </a:p>
          <a:p>
            <a:pPr algn="just">
              <a:buFont typeface="Arial" panose="020B0604020202020204" pitchFamily="34" charset="0"/>
              <a:buChar char="•"/>
            </a:pPr>
            <a:r>
              <a:rPr lang="en-US" b="1" dirty="0"/>
              <a:t>Community Health and Safety:</a:t>
            </a:r>
            <a:r>
              <a:rPr lang="en-US" dirty="0"/>
              <a:t> Flooding poses risks to physical health, mental well-being, and the safety of communities.</a:t>
            </a:r>
          </a:p>
          <a:p>
            <a:pPr algn="just">
              <a:buFont typeface="Arial" panose="020B0604020202020204" pitchFamily="34" charset="0"/>
              <a:buChar char="•"/>
            </a:pPr>
            <a:r>
              <a:rPr lang="en-US" b="1" dirty="0"/>
              <a:t>Insurance and Finance:</a:t>
            </a:r>
            <a:r>
              <a:rPr lang="en-US" dirty="0"/>
              <a:t> Rising flood risks increase insurance costs and financial burdens for homeowners, businesses, and governments.</a:t>
            </a:r>
          </a:p>
          <a:p>
            <a:pPr algn="just">
              <a:buFont typeface="Arial" panose="020B0604020202020204" pitchFamily="34" charset="0"/>
              <a:buChar char="•"/>
            </a:pPr>
            <a:r>
              <a:rPr lang="en-US" b="1" dirty="0"/>
              <a:t>Disaster Response and Emergency Management:</a:t>
            </a:r>
            <a:r>
              <a:rPr lang="en-US" dirty="0"/>
              <a:t> More frequent and severe flooding events strain emergency services and disaster response systems.</a:t>
            </a:r>
          </a:p>
          <a:p>
            <a:pPr algn="just"/>
            <a:r>
              <a:rPr lang="en-US" b="1" dirty="0">
                <a:solidFill>
                  <a:srgbClr val="0070C0"/>
                </a:solidFill>
              </a:rPr>
              <a:t>Importance of the Problem:</a:t>
            </a:r>
            <a:r>
              <a:rPr lang="en-US" dirty="0">
                <a:solidFill>
                  <a:srgbClr val="0070C0"/>
                </a:solidFill>
              </a:rPr>
              <a:t> </a:t>
            </a:r>
            <a:r>
              <a:rPr lang="en-US" dirty="0"/>
              <a:t>The increasing frequency and severity of flooding due to climate change led to significant economic, social, and environmental impacts. Without proactive measures, these problems will result in higher costs for recovery, loss of property and life, displacement of communities, and long-term socio-economic instability.</a:t>
            </a:r>
          </a:p>
          <a:p>
            <a:pPr algn="just">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3C03DE14-BD21-459E-911A-F0A4F0ACA948}"/>
              </a:ext>
            </a:extLst>
          </p:cNvPr>
          <p:cNvSpPr>
            <a:spLocks noGrp="1"/>
          </p:cNvSpPr>
          <p:nvPr>
            <p:ph type="body" sz="quarter" idx="15"/>
          </p:nvPr>
        </p:nvSpPr>
        <p:spPr>
          <a:xfrm>
            <a:off x="5867400" y="990600"/>
            <a:ext cx="5308600" cy="5105400"/>
          </a:xfrm>
        </p:spPr>
        <p:txBody>
          <a:bodyPr/>
          <a:lstStyle/>
          <a:p>
            <a:r>
              <a:rPr lang="en-US" b="1" dirty="0">
                <a:solidFill>
                  <a:srgbClr val="00B050"/>
                </a:solidFill>
              </a:rPr>
              <a:t>Problem Statement: </a:t>
            </a:r>
          </a:p>
          <a:p>
            <a:pPr marL="0" indent="0"/>
            <a:r>
              <a:rPr lang="en-US" dirty="0"/>
              <a:t>Increasing flood frequency and rising sea levels threaten the safety, infrastructure, and economic stability of coastal regions. Current policies and practices are insufficient to manage these risks, leading to higher costs and community disruption. A more cohesive strategy is required to build resilience and protect vulnerable areas from future flooding.</a:t>
            </a:r>
          </a:p>
        </p:txBody>
      </p:sp>
      <p:sp>
        <p:nvSpPr>
          <p:cNvPr id="4" name="Text Placeholder 3">
            <a:extLst>
              <a:ext uri="{FF2B5EF4-FFF2-40B4-BE49-F238E27FC236}">
                <a16:creationId xmlns:a16="http://schemas.microsoft.com/office/drawing/2014/main" id="{3954537F-92F0-4874-B3FA-4493EC272D64}"/>
              </a:ext>
            </a:extLst>
          </p:cNvPr>
          <p:cNvSpPr>
            <a:spLocks noGrp="1"/>
          </p:cNvSpPr>
          <p:nvPr>
            <p:ph type="body" sz="quarter" idx="16"/>
          </p:nvPr>
        </p:nvSpPr>
        <p:spPr/>
        <p:txBody>
          <a:bodyPr/>
          <a:lstStyle/>
          <a:p>
            <a:r>
              <a:rPr lang="en-US" dirty="0"/>
              <a:t>problem statement</a:t>
            </a:r>
          </a:p>
        </p:txBody>
      </p:sp>
      <p:sp>
        <p:nvSpPr>
          <p:cNvPr id="5" name="TextBox 4">
            <a:extLst>
              <a:ext uri="{FF2B5EF4-FFF2-40B4-BE49-F238E27FC236}">
                <a16:creationId xmlns:a16="http://schemas.microsoft.com/office/drawing/2014/main" id="{0BF27D43-F6E9-42B7-BD8B-AC32E8DEF95A}"/>
              </a:ext>
            </a:extLst>
          </p:cNvPr>
          <p:cNvSpPr txBox="1"/>
          <p:nvPr/>
        </p:nvSpPr>
        <p:spPr>
          <a:xfrm>
            <a:off x="6553200" y="3429000"/>
            <a:ext cx="3657600" cy="1828800"/>
          </a:xfrm>
          <a:prstGeom prst="rect">
            <a:avLst/>
          </a:prstGeom>
          <a:noFill/>
          <a:ln>
            <a:solidFill>
              <a:srgbClr val="FF0000"/>
            </a:solidFill>
          </a:ln>
        </p:spPr>
        <p:txBody>
          <a:bodyPr wrap="square" rtlCol="0">
            <a:spAutoFit/>
          </a:bodyPr>
          <a:lstStyle/>
          <a:p>
            <a:r>
              <a:rPr lang="en-US" sz="1100" b="1" dirty="0">
                <a:solidFill>
                  <a:srgbClr val="FF0000"/>
                </a:solidFill>
              </a:rPr>
              <a:t>Nice to have: A graphic(s) relating to the problem space would be useful</a:t>
            </a:r>
          </a:p>
        </p:txBody>
      </p:sp>
      <p:pic>
        <p:nvPicPr>
          <p:cNvPr id="10" name="Picture 9">
            <a:extLst>
              <a:ext uri="{FF2B5EF4-FFF2-40B4-BE49-F238E27FC236}">
                <a16:creationId xmlns:a16="http://schemas.microsoft.com/office/drawing/2014/main" id="{0AE185D0-1520-AECD-ED67-F928C55B92D0}"/>
              </a:ext>
            </a:extLst>
          </p:cNvPr>
          <p:cNvPicPr>
            <a:picLocks noChangeAspect="1"/>
          </p:cNvPicPr>
          <p:nvPr/>
        </p:nvPicPr>
        <p:blipFill>
          <a:blip r:embed="rId2"/>
          <a:stretch>
            <a:fillRect/>
          </a:stretch>
        </p:blipFill>
        <p:spPr>
          <a:xfrm>
            <a:off x="6019800" y="2853055"/>
            <a:ext cx="5425319" cy="3242945"/>
          </a:xfrm>
          <a:prstGeom prst="rect">
            <a:avLst/>
          </a:prstGeom>
        </p:spPr>
      </p:pic>
    </p:spTree>
    <p:extLst>
      <p:ext uri="{BB962C8B-B14F-4D97-AF65-F5344CB8AC3E}">
        <p14:creationId xmlns:p14="http://schemas.microsoft.com/office/powerpoint/2010/main" val="1580821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p:txBody>
          <a:bodyPr/>
          <a:lstStyle/>
          <a:p>
            <a:r>
              <a:rPr lang="en-US" dirty="0"/>
              <a:t>Datasets</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a:xfrm>
            <a:off x="406400" y="762000"/>
            <a:ext cx="10769600" cy="5029200"/>
          </a:xfrm>
        </p:spPr>
        <p:txBody>
          <a:bodyPr/>
          <a:lstStyle/>
          <a:p>
            <a:r>
              <a:rPr lang="en-US" sz="2400" b="1" dirty="0">
                <a:solidFill>
                  <a:srgbClr val="0070C0"/>
                </a:solidFill>
              </a:rPr>
              <a:t>Proposed Datasets for Project</a:t>
            </a:r>
          </a:p>
          <a:p>
            <a:r>
              <a:rPr lang="en-US" b="1" dirty="0"/>
              <a:t>Dataset Name:</a:t>
            </a:r>
            <a:r>
              <a:rPr lang="en-US" dirty="0"/>
              <a:t> ArcGIS Online Data</a:t>
            </a:r>
          </a:p>
          <a:p>
            <a:pPr>
              <a:buFont typeface="Arial" panose="020B0604020202020204" pitchFamily="34" charset="0"/>
              <a:buChar char="•"/>
            </a:pPr>
            <a:r>
              <a:rPr lang="en-US" b="1" dirty="0"/>
              <a:t>Dataset Owner:</a:t>
            </a:r>
            <a:r>
              <a:rPr lang="en-US" dirty="0"/>
              <a:t> Esri (Environmental Systems Research Institute)</a:t>
            </a:r>
          </a:p>
          <a:p>
            <a:pPr>
              <a:buFont typeface="Arial" panose="020B0604020202020204" pitchFamily="34" charset="0"/>
              <a:buChar char="•"/>
            </a:pPr>
            <a:r>
              <a:rPr lang="en-US" b="1" dirty="0"/>
              <a:t>Dataset Type:</a:t>
            </a:r>
            <a:r>
              <a:rPr lang="en-US" dirty="0"/>
              <a:t> Proprietary</a:t>
            </a:r>
          </a:p>
          <a:p>
            <a:pPr>
              <a:buFont typeface="Arial" panose="020B0604020202020204" pitchFamily="34" charset="0"/>
              <a:buChar char="•"/>
            </a:pPr>
            <a:r>
              <a:rPr lang="en-US" b="1" dirty="0"/>
              <a:t>Dataset Size:</a:t>
            </a:r>
            <a:r>
              <a:rPr lang="en-US" dirty="0"/>
              <a:t> Variable (Depends on layers and analysis tools used; cloud-based access)</a:t>
            </a:r>
          </a:p>
          <a:p>
            <a:r>
              <a:rPr lang="en-US" b="1" dirty="0"/>
              <a:t>Dataset Name:</a:t>
            </a:r>
            <a:r>
              <a:rPr lang="en-US" dirty="0"/>
              <a:t> </a:t>
            </a:r>
            <a:r>
              <a:rPr lang="en-US" dirty="0" err="1"/>
              <a:t>Arkly</a:t>
            </a:r>
            <a:r>
              <a:rPr lang="en-US" dirty="0"/>
              <a:t> Flood Risk Data</a:t>
            </a:r>
          </a:p>
          <a:p>
            <a:pPr>
              <a:buFont typeface="Arial" panose="020B0604020202020204" pitchFamily="34" charset="0"/>
              <a:buChar char="•"/>
            </a:pPr>
            <a:r>
              <a:rPr lang="en-US" b="1" dirty="0"/>
              <a:t>Dataset Owner:</a:t>
            </a:r>
            <a:r>
              <a:rPr lang="en-US" dirty="0"/>
              <a:t> </a:t>
            </a:r>
            <a:r>
              <a:rPr lang="en-US" dirty="0" err="1"/>
              <a:t>Arkly</a:t>
            </a:r>
            <a:endParaRPr lang="en-US" dirty="0"/>
          </a:p>
          <a:p>
            <a:pPr>
              <a:buFont typeface="Arial" panose="020B0604020202020204" pitchFamily="34" charset="0"/>
              <a:buChar char="•"/>
            </a:pPr>
            <a:r>
              <a:rPr lang="en-US" b="1" dirty="0"/>
              <a:t>Dataset Type:</a:t>
            </a:r>
            <a:r>
              <a:rPr lang="en-US" dirty="0"/>
              <a:t> Proprietary</a:t>
            </a:r>
          </a:p>
          <a:p>
            <a:pPr>
              <a:buFont typeface="Arial" panose="020B0604020202020204" pitchFamily="34" charset="0"/>
              <a:buChar char="•"/>
            </a:pPr>
            <a:r>
              <a:rPr lang="en-US" b="1" dirty="0"/>
              <a:t>Dataset Size:</a:t>
            </a:r>
            <a:r>
              <a:rPr lang="en-US" dirty="0"/>
              <a:t> Variable (Dependent on location and data granularity)</a:t>
            </a:r>
          </a:p>
          <a:p>
            <a:r>
              <a:rPr lang="en-US" b="1" dirty="0"/>
              <a:t>Dataset Name:</a:t>
            </a:r>
            <a:r>
              <a:rPr lang="en-US" dirty="0"/>
              <a:t> NOAA Sea Level Rise Viewer Data</a:t>
            </a:r>
          </a:p>
          <a:p>
            <a:pPr>
              <a:buFont typeface="Arial" panose="020B0604020202020204" pitchFamily="34" charset="0"/>
              <a:buChar char="•"/>
            </a:pPr>
            <a:r>
              <a:rPr lang="en-US" b="1" dirty="0"/>
              <a:t>Dataset Owner:</a:t>
            </a:r>
            <a:r>
              <a:rPr lang="en-US" dirty="0"/>
              <a:t> NOAA (National Oceanic and Atmospheric Administration)</a:t>
            </a:r>
          </a:p>
          <a:p>
            <a:pPr>
              <a:buFont typeface="Arial" panose="020B0604020202020204" pitchFamily="34" charset="0"/>
              <a:buChar char="•"/>
            </a:pPr>
            <a:r>
              <a:rPr lang="en-US" b="1" dirty="0"/>
              <a:t>Dataset Type:</a:t>
            </a:r>
            <a:r>
              <a:rPr lang="en-US" dirty="0"/>
              <a:t> Open Source</a:t>
            </a:r>
          </a:p>
          <a:p>
            <a:pPr>
              <a:buFont typeface="Arial" panose="020B0604020202020204" pitchFamily="34" charset="0"/>
              <a:buChar char="•"/>
            </a:pPr>
            <a:r>
              <a:rPr lang="en-US" b="1" dirty="0"/>
              <a:t>Dataset Size:</a:t>
            </a:r>
            <a:r>
              <a:rPr lang="en-US" dirty="0"/>
              <a:t> Variable (Data layers provided online; can be extracted as needed)</a:t>
            </a:r>
          </a:p>
          <a:p>
            <a:r>
              <a:rPr lang="en-US" b="1" dirty="0"/>
              <a:t>Dataset Name:</a:t>
            </a:r>
            <a:r>
              <a:rPr lang="en-US" dirty="0"/>
              <a:t> Caribbean Center for Rising Seas (CCRS) Internal Data Sets</a:t>
            </a:r>
          </a:p>
          <a:p>
            <a:pPr>
              <a:buFont typeface="Arial" panose="020B0604020202020204" pitchFamily="34" charset="0"/>
              <a:buChar char="•"/>
            </a:pPr>
            <a:r>
              <a:rPr lang="en-US" b="1" dirty="0"/>
              <a:t>Dataset Owner:</a:t>
            </a:r>
            <a:r>
              <a:rPr lang="en-US" dirty="0"/>
              <a:t> Caribbean Center for Rising Seas (CCRS)</a:t>
            </a:r>
          </a:p>
          <a:p>
            <a:pPr>
              <a:buFont typeface="Arial" panose="020B0604020202020204" pitchFamily="34" charset="0"/>
              <a:buChar char="•"/>
            </a:pPr>
            <a:r>
              <a:rPr lang="en-US" b="1" dirty="0"/>
              <a:t>Dataset Type:</a:t>
            </a:r>
            <a:r>
              <a:rPr lang="en-US" dirty="0"/>
              <a:t> Proprietary</a:t>
            </a:r>
          </a:p>
          <a:p>
            <a:pPr>
              <a:buFont typeface="Arial" panose="020B0604020202020204" pitchFamily="34" charset="0"/>
              <a:buChar char="•"/>
            </a:pPr>
            <a:r>
              <a:rPr lang="en-US" b="1" dirty="0"/>
              <a:t>Dataset Size:</a:t>
            </a:r>
            <a:r>
              <a:rPr lang="en-US" dirty="0"/>
              <a:t> Variable (Size depends on specific datasets; requires internal access)</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77811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48604-943E-44E8-9EE7-C7C4463C3687}"/>
              </a:ext>
            </a:extLst>
          </p:cNvPr>
          <p:cNvSpPr>
            <a:spLocks noGrp="1"/>
          </p:cNvSpPr>
          <p:nvPr>
            <p:ph type="body" sz="quarter" idx="13"/>
          </p:nvPr>
        </p:nvSpPr>
        <p:spPr/>
        <p:txBody>
          <a:bodyPr/>
          <a:lstStyle/>
          <a:p>
            <a:r>
              <a:rPr lang="en-US" dirty="0"/>
              <a:t>Potential Analytics/algorithms</a:t>
            </a:r>
          </a:p>
        </p:txBody>
      </p:sp>
      <p:sp>
        <p:nvSpPr>
          <p:cNvPr id="3" name="Text Placeholder 2">
            <a:extLst>
              <a:ext uri="{FF2B5EF4-FFF2-40B4-BE49-F238E27FC236}">
                <a16:creationId xmlns:a16="http://schemas.microsoft.com/office/drawing/2014/main" id="{8AD49044-322B-4E2B-9D99-A3728A7CE602}"/>
              </a:ext>
            </a:extLst>
          </p:cNvPr>
          <p:cNvSpPr>
            <a:spLocks noGrp="1"/>
          </p:cNvSpPr>
          <p:nvPr>
            <p:ph type="body" sz="quarter" idx="14"/>
          </p:nvPr>
        </p:nvSpPr>
        <p:spPr/>
        <p:txBody>
          <a:bodyPr/>
          <a:lstStyle/>
          <a:p>
            <a:r>
              <a:rPr lang="en-US" b="1" dirty="0"/>
              <a:t>Community Resilience Scoring Algorithm</a:t>
            </a:r>
          </a:p>
          <a:p>
            <a:pPr>
              <a:buFont typeface="Arial" panose="020B0604020202020204" pitchFamily="34" charset="0"/>
              <a:buChar char="•"/>
            </a:pPr>
            <a:r>
              <a:rPr lang="en-US" b="1" dirty="0"/>
              <a:t>Analytic/Algorithm Name:</a:t>
            </a:r>
            <a:r>
              <a:rPr lang="en-US" dirty="0"/>
              <a:t> Decision Tree, K-Means Clustering</a:t>
            </a:r>
          </a:p>
          <a:p>
            <a:pPr>
              <a:buFont typeface="Arial" panose="020B0604020202020204" pitchFamily="34" charset="0"/>
              <a:buChar char="•"/>
            </a:pPr>
            <a:r>
              <a:rPr lang="en-US" b="1" dirty="0"/>
              <a:t>Datasets:</a:t>
            </a:r>
            <a:endParaRPr lang="en-US" dirty="0"/>
          </a:p>
          <a:p>
            <a:pPr marL="742950" lvl="1" indent="-285750">
              <a:buFont typeface="Arial" panose="020B0604020202020204" pitchFamily="34" charset="0"/>
              <a:buChar char="•"/>
            </a:pPr>
            <a:r>
              <a:rPr lang="en-US" dirty="0"/>
              <a:t>U.S. Census Community Resilience Estimates (CRE): Vulnerability indicators</a:t>
            </a:r>
          </a:p>
          <a:p>
            <a:pPr marL="742950" lvl="1" indent="-285750">
              <a:buFont typeface="Arial" panose="020B0604020202020204" pitchFamily="34" charset="0"/>
              <a:buChar char="•"/>
            </a:pPr>
            <a:r>
              <a:rPr lang="en-US" dirty="0"/>
              <a:t>Whole Community Resilience Planning (WCRP) Data: Resilience planning</a:t>
            </a:r>
          </a:p>
          <a:p>
            <a:pPr marL="742950" lvl="1" indent="-285750">
              <a:buFont typeface="Arial" panose="020B0604020202020204" pitchFamily="34" charset="0"/>
              <a:buChar char="•"/>
            </a:pPr>
            <a:r>
              <a:rPr lang="en-US" dirty="0"/>
              <a:t>ArcGIS Online Data: Spatial and demographic layers</a:t>
            </a:r>
          </a:p>
          <a:p>
            <a:pPr>
              <a:buFont typeface="Arial" panose="020B0604020202020204" pitchFamily="34" charset="0"/>
              <a:buChar char="•"/>
            </a:pPr>
            <a:r>
              <a:rPr lang="en-US" b="1" dirty="0"/>
              <a:t>Computer Resources Required:</a:t>
            </a:r>
            <a:endParaRPr lang="en-US" dirty="0"/>
          </a:p>
          <a:p>
            <a:pPr marL="742950" lvl="1" indent="-285750">
              <a:buFont typeface="Arial" panose="020B0604020202020204" pitchFamily="34" charset="0"/>
              <a:buChar char="•"/>
            </a:pPr>
            <a:r>
              <a:rPr lang="en-US" dirty="0"/>
              <a:t>Medium CPU, RAM (16 GB+)</a:t>
            </a:r>
          </a:p>
          <a:p>
            <a:pPr marL="742950" lvl="1" indent="-285750">
              <a:buFont typeface="Arial" panose="020B0604020202020204" pitchFamily="34" charset="0"/>
              <a:buChar char="•"/>
            </a:pPr>
            <a:r>
              <a:rPr lang="en-US" dirty="0"/>
              <a:t>Laptop/desktop with GIS tools access</a:t>
            </a:r>
          </a:p>
          <a:p>
            <a:pPr>
              <a:buFont typeface="Arial" panose="020B0604020202020204" pitchFamily="34" charset="0"/>
              <a:buChar char="•"/>
            </a:pPr>
            <a:r>
              <a:rPr lang="en-US" b="1" dirty="0"/>
              <a:t>Training:</a:t>
            </a:r>
            <a:endParaRPr lang="en-US" dirty="0"/>
          </a:p>
          <a:p>
            <a:pPr marL="742950" lvl="1" indent="-285750">
              <a:buFont typeface="Arial" panose="020B0604020202020204" pitchFamily="34" charset="0"/>
              <a:buChar char="•"/>
            </a:pPr>
            <a:r>
              <a:rPr lang="en-US" dirty="0"/>
              <a:t>Decision Trees (training phase required)</a:t>
            </a:r>
          </a:p>
          <a:p>
            <a:pPr>
              <a:buFont typeface="Arial" panose="020B0604020202020204" pitchFamily="34" charset="0"/>
              <a:buChar char="•"/>
            </a:pPr>
            <a:r>
              <a:rPr lang="en-US" b="1" dirty="0"/>
              <a:t>Optimization:</a:t>
            </a:r>
            <a:endParaRPr lang="en-US" dirty="0"/>
          </a:p>
          <a:p>
            <a:pPr marL="742950" lvl="1" indent="-285750">
              <a:buFont typeface="Arial" panose="020B0604020202020204" pitchFamily="34" charset="0"/>
              <a:buChar char="•"/>
            </a:pPr>
            <a:r>
              <a:rPr lang="en-US" dirty="0"/>
              <a:t>K-Means: Elbow Method, Silhouette Score</a:t>
            </a:r>
          </a:p>
          <a:p>
            <a:pPr marL="742950" lvl="1" indent="-285750">
              <a:buFont typeface="Arial" panose="020B0604020202020204" pitchFamily="34" charset="0"/>
              <a:buChar char="•"/>
            </a:pPr>
            <a:r>
              <a:rPr lang="en-US" dirty="0"/>
              <a:t>Decision Trees: Pruning to avoid overfitting</a:t>
            </a:r>
          </a:p>
          <a:p>
            <a:pPr>
              <a:buFont typeface="Arial" panose="020B0604020202020204" pitchFamily="34" charset="0"/>
              <a:buChar char="•"/>
            </a:pPr>
            <a:r>
              <a:rPr lang="en-US" b="1" dirty="0"/>
              <a:t>Testing:</a:t>
            </a:r>
            <a:endParaRPr lang="en-US" dirty="0"/>
          </a:p>
          <a:p>
            <a:pPr marL="742950" lvl="1" indent="-285750">
              <a:buFont typeface="Arial" panose="020B0604020202020204" pitchFamily="34" charset="0"/>
              <a:buChar char="•"/>
            </a:pPr>
            <a:r>
              <a:rPr lang="en-US" dirty="0"/>
              <a:t>Decision Trees: Accuracy on unseen data</a:t>
            </a:r>
          </a:p>
          <a:p>
            <a:endParaRPr lang="en-US" dirty="0"/>
          </a:p>
          <a:p>
            <a:endParaRPr lang="en-US" dirty="0"/>
          </a:p>
        </p:txBody>
      </p:sp>
    </p:spTree>
    <p:extLst>
      <p:ext uri="{BB962C8B-B14F-4D97-AF65-F5344CB8AC3E}">
        <p14:creationId xmlns:p14="http://schemas.microsoft.com/office/powerpoint/2010/main" val="58948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58BF4B-123C-4250-87F8-AAF4697FEF72}"/>
              </a:ext>
            </a:extLst>
          </p:cNvPr>
          <p:cNvSpPr>
            <a:spLocks noGrp="1"/>
          </p:cNvSpPr>
          <p:nvPr>
            <p:ph type="body" sz="quarter" idx="13"/>
          </p:nvPr>
        </p:nvSpPr>
        <p:spPr/>
        <p:txBody>
          <a:bodyPr/>
          <a:lstStyle/>
          <a:p>
            <a:r>
              <a:rPr lang="en-US" dirty="0"/>
              <a:t>Project Schedule</a:t>
            </a:r>
          </a:p>
        </p:txBody>
      </p:sp>
      <p:sp>
        <p:nvSpPr>
          <p:cNvPr id="26" name="TextBox 25">
            <a:extLst>
              <a:ext uri="{FF2B5EF4-FFF2-40B4-BE49-F238E27FC236}">
                <a16:creationId xmlns:a16="http://schemas.microsoft.com/office/drawing/2014/main" id="{3BCA75FD-8E8E-57F2-A477-BAB30BDC8B70}"/>
              </a:ext>
            </a:extLst>
          </p:cNvPr>
          <p:cNvSpPr txBox="1"/>
          <p:nvPr/>
        </p:nvSpPr>
        <p:spPr>
          <a:xfrm>
            <a:off x="406400" y="685800"/>
            <a:ext cx="11023600" cy="5638800"/>
          </a:xfrm>
          <a:prstGeom prst="rect">
            <a:avLst/>
          </a:prstGeom>
          <a:noFill/>
        </p:spPr>
        <p:txBody>
          <a:bodyPr wrap="square" rtlCol="0">
            <a:spAutoFit/>
          </a:bodyPr>
          <a:lstStyle/>
          <a:p>
            <a:endParaRPr lang="en-US" dirty="0"/>
          </a:p>
        </p:txBody>
      </p:sp>
      <p:pic>
        <p:nvPicPr>
          <p:cNvPr id="4" name="Picture 3">
            <a:extLst>
              <a:ext uri="{FF2B5EF4-FFF2-40B4-BE49-F238E27FC236}">
                <a16:creationId xmlns:a16="http://schemas.microsoft.com/office/drawing/2014/main" id="{54E555C7-889A-0AB3-A88A-91D2656C725A}"/>
              </a:ext>
            </a:extLst>
          </p:cNvPr>
          <p:cNvPicPr>
            <a:picLocks noChangeAspect="1"/>
          </p:cNvPicPr>
          <p:nvPr/>
        </p:nvPicPr>
        <p:blipFill>
          <a:blip r:embed="rId2"/>
          <a:stretch>
            <a:fillRect/>
          </a:stretch>
        </p:blipFill>
        <p:spPr>
          <a:xfrm>
            <a:off x="304800" y="631926"/>
            <a:ext cx="8458200" cy="5692674"/>
          </a:xfrm>
          <a:prstGeom prst="rect">
            <a:avLst/>
          </a:prstGeom>
        </p:spPr>
      </p:pic>
    </p:spTree>
    <p:extLst>
      <p:ext uri="{BB962C8B-B14F-4D97-AF65-F5344CB8AC3E}">
        <p14:creationId xmlns:p14="http://schemas.microsoft.com/office/powerpoint/2010/main" val="81951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F5454B-3031-4FC6-4B29-8841779FD753}"/>
              </a:ext>
            </a:extLst>
          </p:cNvPr>
          <p:cNvSpPr>
            <a:spLocks noGrp="1"/>
          </p:cNvSpPr>
          <p:nvPr>
            <p:ph type="body" sz="quarter" idx="13"/>
          </p:nvPr>
        </p:nvSpPr>
        <p:spPr/>
        <p:txBody>
          <a:bodyPr/>
          <a:lstStyle/>
          <a:p>
            <a:r>
              <a:rPr lang="en-US" dirty="0"/>
              <a:t>Project Schedule continue-</a:t>
            </a:r>
          </a:p>
        </p:txBody>
      </p:sp>
      <p:pic>
        <p:nvPicPr>
          <p:cNvPr id="4" name="Picture 3">
            <a:extLst>
              <a:ext uri="{FF2B5EF4-FFF2-40B4-BE49-F238E27FC236}">
                <a16:creationId xmlns:a16="http://schemas.microsoft.com/office/drawing/2014/main" id="{12C782B1-5517-06CA-2FE4-BD3CC871569E}"/>
              </a:ext>
            </a:extLst>
          </p:cNvPr>
          <p:cNvPicPr>
            <a:picLocks noChangeAspect="1"/>
          </p:cNvPicPr>
          <p:nvPr/>
        </p:nvPicPr>
        <p:blipFill>
          <a:blip r:embed="rId2"/>
          <a:srcRect l="3291"/>
          <a:stretch/>
        </p:blipFill>
        <p:spPr>
          <a:xfrm>
            <a:off x="1181100" y="1171194"/>
            <a:ext cx="9105900" cy="5606274"/>
          </a:xfrm>
          <a:prstGeom prst="rect">
            <a:avLst/>
          </a:prstGeom>
        </p:spPr>
      </p:pic>
      <p:pic>
        <p:nvPicPr>
          <p:cNvPr id="6" name="Picture 5">
            <a:extLst>
              <a:ext uri="{FF2B5EF4-FFF2-40B4-BE49-F238E27FC236}">
                <a16:creationId xmlns:a16="http://schemas.microsoft.com/office/drawing/2014/main" id="{8935CEAF-6C9F-7D3B-9CD3-FEB0F1CEA3C8}"/>
              </a:ext>
            </a:extLst>
          </p:cNvPr>
          <p:cNvPicPr>
            <a:picLocks noChangeAspect="1"/>
          </p:cNvPicPr>
          <p:nvPr/>
        </p:nvPicPr>
        <p:blipFill>
          <a:blip r:embed="rId3"/>
          <a:srcRect t="2447" r="2881" b="90527"/>
          <a:stretch/>
        </p:blipFill>
        <p:spPr>
          <a:xfrm>
            <a:off x="1206500" y="767080"/>
            <a:ext cx="8991600" cy="439674"/>
          </a:xfrm>
          <a:prstGeom prst="rect">
            <a:avLst/>
          </a:prstGeom>
        </p:spPr>
      </p:pic>
    </p:spTree>
    <p:extLst>
      <p:ext uri="{BB962C8B-B14F-4D97-AF65-F5344CB8AC3E}">
        <p14:creationId xmlns:p14="http://schemas.microsoft.com/office/powerpoint/2010/main" val="1984597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41B6A-8085-47BA-AF1C-F8F2D8F4B82F}"/>
              </a:ext>
            </a:extLst>
          </p:cNvPr>
          <p:cNvSpPr>
            <a:spLocks noGrp="1"/>
          </p:cNvSpPr>
          <p:nvPr>
            <p:ph type="body" sz="quarter" idx="13"/>
          </p:nvPr>
        </p:nvSpPr>
        <p:spPr/>
        <p:txBody>
          <a:bodyPr/>
          <a:lstStyle/>
          <a:p>
            <a:r>
              <a:rPr lang="en-US" dirty="0"/>
              <a:t>Risks and Planned Mitigations</a:t>
            </a:r>
          </a:p>
        </p:txBody>
      </p:sp>
      <p:graphicFrame>
        <p:nvGraphicFramePr>
          <p:cNvPr id="4" name="Table 4">
            <a:extLst>
              <a:ext uri="{FF2B5EF4-FFF2-40B4-BE49-F238E27FC236}">
                <a16:creationId xmlns:a16="http://schemas.microsoft.com/office/drawing/2014/main" id="{F2B06B46-751D-4C9E-A075-C1A7C6F84020}"/>
              </a:ext>
            </a:extLst>
          </p:cNvPr>
          <p:cNvGraphicFramePr>
            <a:graphicFrameLocks noGrp="1"/>
          </p:cNvGraphicFramePr>
          <p:nvPr>
            <p:extLst>
              <p:ext uri="{D42A27DB-BD31-4B8C-83A1-F6EECF244321}">
                <p14:modId xmlns:p14="http://schemas.microsoft.com/office/powerpoint/2010/main" val="759156920"/>
              </p:ext>
            </p:extLst>
          </p:nvPr>
        </p:nvGraphicFramePr>
        <p:xfrm>
          <a:off x="1905000" y="838200"/>
          <a:ext cx="8001000" cy="2225040"/>
        </p:xfrm>
        <a:graphic>
          <a:graphicData uri="http://schemas.openxmlformats.org/drawingml/2006/table">
            <a:tbl>
              <a:tblPr firstRow="1" bandRow="1">
                <a:tableStyleId>{00A15C55-8517-42AA-B614-E9B94910E393}</a:tableStyleId>
              </a:tblPr>
              <a:tblGrid>
                <a:gridCol w="1539240">
                  <a:extLst>
                    <a:ext uri="{9D8B030D-6E8A-4147-A177-3AD203B41FA5}">
                      <a16:colId xmlns:a16="http://schemas.microsoft.com/office/drawing/2014/main" val="4223258515"/>
                    </a:ext>
                  </a:extLst>
                </a:gridCol>
                <a:gridCol w="1615440">
                  <a:extLst>
                    <a:ext uri="{9D8B030D-6E8A-4147-A177-3AD203B41FA5}">
                      <a16:colId xmlns:a16="http://schemas.microsoft.com/office/drawing/2014/main" val="1754049355"/>
                    </a:ext>
                  </a:extLst>
                </a:gridCol>
                <a:gridCol w="1615440">
                  <a:extLst>
                    <a:ext uri="{9D8B030D-6E8A-4147-A177-3AD203B41FA5}">
                      <a16:colId xmlns:a16="http://schemas.microsoft.com/office/drawing/2014/main" val="3874331688"/>
                    </a:ext>
                  </a:extLst>
                </a:gridCol>
                <a:gridCol w="1615440">
                  <a:extLst>
                    <a:ext uri="{9D8B030D-6E8A-4147-A177-3AD203B41FA5}">
                      <a16:colId xmlns:a16="http://schemas.microsoft.com/office/drawing/2014/main" val="2302279300"/>
                    </a:ext>
                  </a:extLst>
                </a:gridCol>
                <a:gridCol w="1615440">
                  <a:extLst>
                    <a:ext uri="{9D8B030D-6E8A-4147-A177-3AD203B41FA5}">
                      <a16:colId xmlns:a16="http://schemas.microsoft.com/office/drawing/2014/main" val="396266851"/>
                    </a:ext>
                  </a:extLst>
                </a:gridCol>
              </a:tblGrid>
              <a:tr h="370840">
                <a:tc>
                  <a:txBody>
                    <a:bodyPr/>
                    <a:lstStyle/>
                    <a:p>
                      <a:r>
                        <a:rPr lang="en-US" sz="1200" cap="small" baseline="0" dirty="0"/>
                        <a:t>Risk Name</a:t>
                      </a:r>
                    </a:p>
                  </a:txBody>
                  <a:tcPr anchor="ctr"/>
                </a:tc>
                <a:tc>
                  <a:txBody>
                    <a:bodyPr/>
                    <a:lstStyle/>
                    <a:p>
                      <a:r>
                        <a:rPr lang="en-US" sz="1200" cap="small" baseline="0" dirty="0"/>
                        <a:t>Description</a:t>
                      </a:r>
                    </a:p>
                  </a:txBody>
                  <a:tcPr anchor="ctr"/>
                </a:tc>
                <a:tc>
                  <a:txBody>
                    <a:bodyPr/>
                    <a:lstStyle/>
                    <a:p>
                      <a:r>
                        <a:rPr lang="en-US" sz="1200" cap="small" baseline="0" dirty="0"/>
                        <a:t>Probability </a:t>
                      </a:r>
                    </a:p>
                  </a:txBody>
                  <a:tcPr anchor="ctr"/>
                </a:tc>
                <a:tc>
                  <a:txBody>
                    <a:bodyPr/>
                    <a:lstStyle/>
                    <a:p>
                      <a:r>
                        <a:rPr lang="en-US" sz="1200" cap="small" baseline="0" dirty="0"/>
                        <a:t>Impact</a:t>
                      </a:r>
                    </a:p>
                  </a:txBody>
                  <a:tcPr anchor="ctr"/>
                </a:tc>
                <a:tc>
                  <a:txBody>
                    <a:bodyPr/>
                    <a:lstStyle/>
                    <a:p>
                      <a:r>
                        <a:rPr lang="en-US" sz="1200" cap="small" baseline="0" dirty="0"/>
                        <a:t>Mitigation</a:t>
                      </a:r>
                    </a:p>
                  </a:txBody>
                  <a:tcPr anchor="ctr"/>
                </a:tc>
                <a:extLst>
                  <a:ext uri="{0D108BD9-81ED-4DB2-BD59-A6C34878D82A}">
                    <a16:rowId xmlns:a16="http://schemas.microsoft.com/office/drawing/2014/main" val="3678545192"/>
                  </a:ext>
                </a:extLst>
              </a:tr>
              <a:tr h="370840">
                <a:tc>
                  <a:txBody>
                    <a:bodyPr/>
                    <a:lstStyle/>
                    <a:p>
                      <a:endParaRPr lang="en-US" sz="1200" dirty="0"/>
                    </a:p>
                  </a:txBody>
                  <a:tcPr anchor="ctr"/>
                </a:tc>
                <a:tc>
                  <a:txBody>
                    <a:bodyPr/>
                    <a:lstStyle/>
                    <a:p>
                      <a:r>
                        <a:rPr lang="en-US" sz="1200" dirty="0"/>
                        <a:t>[brief]</a:t>
                      </a:r>
                    </a:p>
                  </a:txBody>
                  <a:tcPr anchor="ctr"/>
                </a:tc>
                <a:tc>
                  <a:txBody>
                    <a:bodyPr/>
                    <a:lstStyle/>
                    <a:p>
                      <a:r>
                        <a:rPr lang="en-US" sz="1200" dirty="0"/>
                        <a:t>[high, medium, low]</a:t>
                      </a:r>
                    </a:p>
                  </a:txBody>
                  <a:tcPr anchor="ctr"/>
                </a:tc>
                <a:tc>
                  <a:txBody>
                    <a:bodyPr/>
                    <a:lstStyle/>
                    <a:p>
                      <a:r>
                        <a:rPr lang="en-US" sz="1200" dirty="0"/>
                        <a:t>[high, medium, low]</a:t>
                      </a:r>
                    </a:p>
                  </a:txBody>
                  <a:tcPr anchor="ctr"/>
                </a:tc>
                <a:tc>
                  <a:txBody>
                    <a:bodyPr/>
                    <a:lstStyle/>
                    <a:p>
                      <a:r>
                        <a:rPr lang="en-US" sz="1200" dirty="0"/>
                        <a:t>[brief]</a:t>
                      </a:r>
                    </a:p>
                  </a:txBody>
                  <a:tcPr anchor="ctr"/>
                </a:tc>
                <a:extLst>
                  <a:ext uri="{0D108BD9-81ED-4DB2-BD59-A6C34878D82A}">
                    <a16:rowId xmlns:a16="http://schemas.microsoft.com/office/drawing/2014/main" val="4128474677"/>
                  </a:ext>
                </a:extLst>
              </a:tr>
              <a:tr h="370840">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1431918608"/>
                  </a:ext>
                </a:extLst>
              </a:tr>
              <a:tr h="370840">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2051641659"/>
                  </a:ext>
                </a:extLst>
              </a:tr>
              <a:tr h="370840">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595787757"/>
                  </a:ext>
                </a:extLst>
              </a:tr>
              <a:tr h="370840">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3628143569"/>
                  </a:ext>
                </a:extLst>
              </a:tr>
            </a:tbl>
          </a:graphicData>
        </a:graphic>
      </p:graphicFrame>
      <p:pic>
        <p:nvPicPr>
          <p:cNvPr id="5" name="Picture 4">
            <a:extLst>
              <a:ext uri="{FF2B5EF4-FFF2-40B4-BE49-F238E27FC236}">
                <a16:creationId xmlns:a16="http://schemas.microsoft.com/office/drawing/2014/main" id="{B486CFA1-B6AE-4BB1-206F-2659B5531D10}"/>
              </a:ext>
            </a:extLst>
          </p:cNvPr>
          <p:cNvPicPr>
            <a:picLocks noChangeAspect="1"/>
          </p:cNvPicPr>
          <p:nvPr/>
        </p:nvPicPr>
        <p:blipFill>
          <a:blip r:embed="rId2"/>
          <a:stretch>
            <a:fillRect/>
          </a:stretch>
        </p:blipFill>
        <p:spPr>
          <a:xfrm>
            <a:off x="1193800" y="614680"/>
            <a:ext cx="9423400" cy="5722673"/>
          </a:xfrm>
          <a:prstGeom prst="rect">
            <a:avLst/>
          </a:prstGeom>
        </p:spPr>
      </p:pic>
    </p:spTree>
    <p:extLst>
      <p:ext uri="{BB962C8B-B14F-4D97-AF65-F5344CB8AC3E}">
        <p14:creationId xmlns:p14="http://schemas.microsoft.com/office/powerpoint/2010/main" val="3777654676"/>
      </p:ext>
    </p:extLst>
  </p:cSld>
  <p:clrMapOvr>
    <a:masterClrMapping/>
  </p:clrMapOvr>
</p:sld>
</file>

<file path=ppt/theme/theme1.xml><?xml version="1.0" encoding="utf-8"?>
<a:theme xmlns:a="http://schemas.openxmlformats.org/drawingml/2006/main" name="MasonBrand.pxtx">
  <a:themeElements>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868</Words>
  <Application>Microsoft Macintosh PowerPoint</Application>
  <PresentationFormat>Widescreen</PresentationFormat>
  <Paragraphs>93</Paragraphs>
  <Slides>11</Slides>
  <Notes>0</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MasonBrand.pxtx</vt:lpstr>
      <vt:lpstr>Sprint 1 Status Update (Mid-sprint Submission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2010-04-19T20:44:32Z</dcterms:created>
  <dcterms:modified xsi:type="dcterms:W3CDTF">2024-09-06T03:07:10Z</dcterms:modified>
</cp:coreProperties>
</file>